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40"/>
  </p:notesMasterIdLst>
  <p:sldIdLst>
    <p:sldId id="256" r:id="rId2"/>
    <p:sldId id="257" r:id="rId3"/>
    <p:sldId id="259" r:id="rId4"/>
    <p:sldId id="260" r:id="rId5"/>
    <p:sldId id="261" r:id="rId6"/>
    <p:sldId id="262" r:id="rId7"/>
    <p:sldId id="263" r:id="rId8"/>
    <p:sldId id="264" r:id="rId9"/>
    <p:sldId id="266" r:id="rId10"/>
    <p:sldId id="265" r:id="rId11"/>
    <p:sldId id="299" r:id="rId12"/>
    <p:sldId id="267" r:id="rId13"/>
    <p:sldId id="300" r:id="rId14"/>
    <p:sldId id="301" r:id="rId15"/>
    <p:sldId id="302" r:id="rId16"/>
    <p:sldId id="303" r:id="rId17"/>
    <p:sldId id="304" r:id="rId18"/>
    <p:sldId id="275" r:id="rId19"/>
    <p:sldId id="305" r:id="rId20"/>
    <p:sldId id="306" r:id="rId21"/>
    <p:sldId id="307" r:id="rId22"/>
    <p:sldId id="308" r:id="rId23"/>
    <p:sldId id="309" r:id="rId24"/>
    <p:sldId id="311" r:id="rId25"/>
    <p:sldId id="296" r:id="rId26"/>
    <p:sldId id="320" r:id="rId27"/>
    <p:sldId id="295" r:id="rId28"/>
    <p:sldId id="318" r:id="rId29"/>
    <p:sldId id="313" r:id="rId30"/>
    <p:sldId id="312" r:id="rId31"/>
    <p:sldId id="314" r:id="rId32"/>
    <p:sldId id="315" r:id="rId33"/>
    <p:sldId id="317" r:id="rId34"/>
    <p:sldId id="316" r:id="rId35"/>
    <p:sldId id="319" r:id="rId36"/>
    <p:sldId id="297" r:id="rId37"/>
    <p:sldId id="298" r:id="rId38"/>
    <p:sldId id="269" r:id="rId39"/>
  </p:sldIdLst>
  <p:sldSz cx="9144000" cy="5143500" type="screen16x9"/>
  <p:notesSz cx="6858000" cy="9144000"/>
  <p:embeddedFontLst>
    <p:embeddedFont>
      <p:font typeface="Calibri" panose="020F0502020204030204" pitchFamily="34" charset="0"/>
      <p:regular r:id="rId41"/>
      <p:bold r:id="rId42"/>
      <p:italic r:id="rId43"/>
      <p:boldItalic r:id="rId44"/>
    </p:embeddedFont>
    <p:embeddedFont>
      <p:font typeface="Poppins" panose="00000500000000000000" pitchFamily="2" charset="0"/>
      <p:regular r:id="rId45"/>
      <p:bold r:id="rId46"/>
      <p:italic r:id="rId47"/>
      <p:boldItalic r:id="rId48"/>
    </p:embeddedFont>
    <p:embeddedFont>
      <p:font typeface="Poppins SemiBold" panose="00000700000000000000" pitchFamily="2" charset="0"/>
      <p:regular r:id="rId49"/>
      <p:bold r:id="rId50"/>
      <p:italic r:id="rId51"/>
      <p:boldItalic r:id="rId52"/>
    </p:embeddedFont>
    <p:embeddedFont>
      <p:font typeface="Verdana" panose="020B0604030504040204" pitchFamily="34" charset="0"/>
      <p:regular r:id="rId53"/>
      <p:bold r:id="rId54"/>
      <p:italic r:id="rId55"/>
      <p:boldItalic r:id="rId5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63E6A"/>
    <a:srgbClr val="294B57"/>
    <a:srgbClr val="679180"/>
    <a:srgbClr val="599F8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964" autoAdjust="0"/>
    <p:restoredTop sz="92118" autoAdjust="0"/>
  </p:normalViewPr>
  <p:slideViewPr>
    <p:cSldViewPr snapToGrid="0">
      <p:cViewPr varScale="1">
        <p:scale>
          <a:sx n="84" d="100"/>
          <a:sy n="84" d="100"/>
        </p:scale>
        <p:origin x="1716" y="5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2.fntdata"/><Relationship Id="rId47" Type="http://schemas.openxmlformats.org/officeDocument/2006/relationships/font" Target="fonts/font7.fntdata"/><Relationship Id="rId50" Type="http://schemas.openxmlformats.org/officeDocument/2006/relationships/font" Target="fonts/font10.fntdata"/><Relationship Id="rId55" Type="http://schemas.openxmlformats.org/officeDocument/2006/relationships/font" Target="fonts/font15.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font" Target="fonts/font5.fntdata"/><Relationship Id="rId53" Type="http://schemas.openxmlformats.org/officeDocument/2006/relationships/font" Target="fonts/font13.fntdata"/><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3.fntdata"/><Relationship Id="rId48" Type="http://schemas.openxmlformats.org/officeDocument/2006/relationships/font" Target="fonts/font8.fntdata"/><Relationship Id="rId56" Type="http://schemas.openxmlformats.org/officeDocument/2006/relationships/font" Target="fonts/font16.fntdata"/><Relationship Id="rId8" Type="http://schemas.openxmlformats.org/officeDocument/2006/relationships/slide" Target="slides/slide7.xml"/><Relationship Id="rId51" Type="http://schemas.openxmlformats.org/officeDocument/2006/relationships/font" Target="fonts/font11.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6.fntdata"/><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font" Target="fonts/font1.fntdata"/><Relationship Id="rId54" Type="http://schemas.openxmlformats.org/officeDocument/2006/relationships/font" Target="fonts/font14.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9.fntdata"/><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4.fntdata"/><Relationship Id="rId52" Type="http://schemas.openxmlformats.org/officeDocument/2006/relationships/font" Target="fonts/font12.fntdata"/><Relationship Id="rId6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 name="Google Shape;52;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5" name="Google Shape;185;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3" name="Google Shape;213;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600801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3" name="Google Shape;213;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7" name="Google Shape;227;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8036150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7" name="Google Shape;227;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8307476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7" name="Google Shape;227;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8058588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7" name="Google Shape;227;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5777088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7" name="Google Shape;227;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8507481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7" name="Google Shape;227;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1016450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7" name="Google Shape;227;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8968775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7" name="Google Shape;227;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8091119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7" name="Google Shape;227;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9098493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7" name="Google Shape;227;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10768816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7" name="Google Shape;227;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47048435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7" name="Google Shape;227;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31777367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7" name="Google Shape;227;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31753148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7" name="Google Shape;227;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30873453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7" name="Google Shape;227;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77856864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7" name="Google Shape;227;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52023931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7" name="Google Shape;227;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337901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6" name="Google Shape;86;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7" name="Google Shape;227;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53995121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7" name="Google Shape;227;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54556476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7" name="Google Shape;227;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60547355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7" name="Google Shape;227;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96612462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7" name="Google Shape;227;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91373675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7" name="Google Shape;227;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56994670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7" name="Google Shape;227;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15854784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7" name="Google Shape;227;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39404016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p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1" name="Google Shape;241;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7" name="Google Shape;97;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0" name="Google Shape;120;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0" name="Google Shape;140;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7" name="Google Shape;157;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1" name="Google Shape;171;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9" name="Google Shape;199;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norm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0"/>
              </a:spcBef>
              <a:spcAft>
                <a:spcPts val="0"/>
              </a:spcAft>
              <a:buSzPts val="1400"/>
              <a:buChar char="○"/>
              <a:defRPr/>
            </a:lvl2pPr>
            <a:lvl3pPr marL="1371600" lvl="2" indent="-317500" algn="ctr">
              <a:lnSpc>
                <a:spcPct val="115000"/>
              </a:lnSpc>
              <a:spcBef>
                <a:spcPts val="0"/>
              </a:spcBef>
              <a:spcAft>
                <a:spcPts val="0"/>
              </a:spcAft>
              <a:buSzPts val="1400"/>
              <a:buChar char="■"/>
              <a:defRPr/>
            </a:lvl3pPr>
            <a:lvl4pPr marL="1828800" lvl="3" indent="-317500" algn="ctr">
              <a:lnSpc>
                <a:spcPct val="115000"/>
              </a:lnSpc>
              <a:spcBef>
                <a:spcPts val="0"/>
              </a:spcBef>
              <a:spcAft>
                <a:spcPts val="0"/>
              </a:spcAft>
              <a:buSzPts val="1400"/>
              <a:buChar char="●"/>
              <a:defRPr/>
            </a:lvl4pPr>
            <a:lvl5pPr marL="2286000" lvl="4" indent="-317500" algn="ctr">
              <a:lnSpc>
                <a:spcPct val="115000"/>
              </a:lnSpc>
              <a:spcBef>
                <a:spcPts val="0"/>
              </a:spcBef>
              <a:spcAft>
                <a:spcPts val="0"/>
              </a:spcAft>
              <a:buSzPts val="1400"/>
              <a:buChar char="○"/>
              <a:defRPr/>
            </a:lvl5pPr>
            <a:lvl6pPr marL="2743200" lvl="5" indent="-317500" algn="ctr">
              <a:lnSpc>
                <a:spcPct val="115000"/>
              </a:lnSpc>
              <a:spcBef>
                <a:spcPts val="0"/>
              </a:spcBef>
              <a:spcAft>
                <a:spcPts val="0"/>
              </a:spcAft>
              <a:buSzPts val="1400"/>
              <a:buChar char="■"/>
              <a:defRPr/>
            </a:lvl6pPr>
            <a:lvl7pPr marL="3200400" lvl="6" indent="-317500" algn="ctr">
              <a:lnSpc>
                <a:spcPct val="115000"/>
              </a:lnSpc>
              <a:spcBef>
                <a:spcPts val="0"/>
              </a:spcBef>
              <a:spcAft>
                <a:spcPts val="0"/>
              </a:spcAft>
              <a:buSzPts val="1400"/>
              <a:buChar char="●"/>
              <a:defRPr/>
            </a:lvl7pPr>
            <a:lvl8pPr marL="3657600" lvl="7" indent="-317500" algn="ctr">
              <a:lnSpc>
                <a:spcPct val="115000"/>
              </a:lnSpc>
              <a:spcBef>
                <a:spcPts val="0"/>
              </a:spcBef>
              <a:spcAft>
                <a:spcPts val="0"/>
              </a:spcAft>
              <a:buSzPts val="1400"/>
              <a:buChar char="○"/>
              <a:defRPr/>
            </a:lvl8pPr>
            <a:lvl9pPr marL="4114800" lvl="8" indent="-317500" algn="ctr">
              <a:lnSpc>
                <a:spcPct val="115000"/>
              </a:lnSpc>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5" name="Google Shape;15;p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16" name="Google Shape;16;p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sp>
        <p:nvSpPr>
          <p:cNvPr id="18" name="Google Shape;18;p4"/>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19" name="Google Shape;19;p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rm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9"/>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rmAutofit/>
          </a:bodyPr>
          <a:lstStyle>
            <a:lvl1pPr marL="457200" lvl="0" indent="-228600" algn="l">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3.jp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2.png"/><Relationship Id="rId7"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9"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p:nvPr/>
        </p:nvSpPr>
        <p:spPr>
          <a:xfrm>
            <a:off x="1482152" y="410324"/>
            <a:ext cx="5450100" cy="18207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rgbClr val="000000"/>
              </a:buClr>
              <a:buSzPts val="4200"/>
              <a:buFont typeface="Arial"/>
              <a:buNone/>
            </a:pPr>
            <a:r>
              <a:rPr lang="en" sz="5500" b="1" dirty="0">
                <a:solidFill>
                  <a:srgbClr val="5AE4A7"/>
                </a:solidFill>
                <a:latin typeface="Poppins"/>
                <a:ea typeface="Poppins"/>
                <a:cs typeface="Poppins"/>
                <a:sym typeface="Poppins"/>
              </a:rPr>
              <a:t>Automation Testing</a:t>
            </a:r>
            <a:endParaRPr sz="5500" b="1" i="0" strike="noStrike" cap="none" dirty="0">
              <a:solidFill>
                <a:srgbClr val="5AE4A7"/>
              </a:solidFill>
              <a:latin typeface="Poppins"/>
              <a:ea typeface="Poppins"/>
              <a:cs typeface="Poppins"/>
              <a:sym typeface="Poppins"/>
            </a:endParaRPr>
          </a:p>
        </p:txBody>
      </p:sp>
      <p:sp>
        <p:nvSpPr>
          <p:cNvPr id="55" name="Google Shape;55;p13"/>
          <p:cNvSpPr txBox="1"/>
          <p:nvPr/>
        </p:nvSpPr>
        <p:spPr>
          <a:xfrm>
            <a:off x="1482152" y="2643243"/>
            <a:ext cx="5315803" cy="738633"/>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 sz="3600" b="1" dirty="0">
                <a:solidFill>
                  <a:srgbClr val="163E6A"/>
                </a:solidFill>
                <a:latin typeface="Poppins"/>
                <a:ea typeface="Poppins"/>
                <a:cs typeface="Poppins"/>
                <a:sym typeface="Poppins"/>
              </a:rPr>
              <a:t>RLL PROJECT</a:t>
            </a:r>
            <a:endParaRPr sz="3600" b="1" i="0" u="none" strike="noStrike" cap="none" dirty="0">
              <a:solidFill>
                <a:srgbClr val="163E6A"/>
              </a:solidFill>
              <a:latin typeface="Poppins"/>
              <a:ea typeface="Poppins"/>
              <a:cs typeface="Poppins"/>
              <a:sym typeface="Poppins"/>
            </a:endParaRPr>
          </a:p>
        </p:txBody>
      </p:sp>
      <p:pic>
        <p:nvPicPr>
          <p:cNvPr id="56" name="Google Shape;56;p13"/>
          <p:cNvPicPr preferRelativeResize="0"/>
          <p:nvPr/>
        </p:nvPicPr>
        <p:blipFill rotWithShape="1">
          <a:blip r:embed="rId3">
            <a:alphaModFix/>
          </a:blip>
          <a:srcRect/>
          <a:stretch/>
        </p:blipFill>
        <p:spPr>
          <a:xfrm>
            <a:off x="6073250" y="658874"/>
            <a:ext cx="3825750" cy="3825750"/>
          </a:xfrm>
          <a:prstGeom prst="rect">
            <a:avLst/>
          </a:prstGeom>
          <a:noFill/>
          <a:ln>
            <a:noFill/>
          </a:ln>
        </p:spPr>
      </p:pic>
      <p:pic>
        <p:nvPicPr>
          <p:cNvPr id="57" name="Google Shape;57;p13"/>
          <p:cNvPicPr preferRelativeResize="0"/>
          <p:nvPr/>
        </p:nvPicPr>
        <p:blipFill rotWithShape="1">
          <a:blip r:embed="rId4">
            <a:alphaModFix/>
          </a:blip>
          <a:srcRect/>
          <a:stretch/>
        </p:blipFill>
        <p:spPr>
          <a:xfrm rot="3789480">
            <a:off x="-1284953" y="4062067"/>
            <a:ext cx="3937757" cy="3731412"/>
          </a:xfrm>
          <a:prstGeom prst="rect">
            <a:avLst/>
          </a:prstGeom>
          <a:noFill/>
          <a:ln>
            <a:noFill/>
          </a:ln>
        </p:spPr>
      </p:pic>
      <p:pic>
        <p:nvPicPr>
          <p:cNvPr id="58" name="Google Shape;58;p13"/>
          <p:cNvPicPr preferRelativeResize="0"/>
          <p:nvPr/>
        </p:nvPicPr>
        <p:blipFill rotWithShape="1">
          <a:blip r:embed="rId4">
            <a:alphaModFix/>
          </a:blip>
          <a:srcRect/>
          <a:stretch/>
        </p:blipFill>
        <p:spPr>
          <a:xfrm rot="10800000">
            <a:off x="-1596604" y="-2664383"/>
            <a:ext cx="3937758" cy="3731413"/>
          </a:xfrm>
          <a:prstGeom prst="rect">
            <a:avLst/>
          </a:prstGeom>
          <a:noFill/>
          <a:ln>
            <a:noFill/>
          </a:ln>
        </p:spPr>
      </p:pic>
      <p:cxnSp>
        <p:nvCxnSpPr>
          <p:cNvPr id="59" name="Google Shape;59;p13"/>
          <p:cNvCxnSpPr/>
          <p:nvPr/>
        </p:nvCxnSpPr>
        <p:spPr>
          <a:xfrm>
            <a:off x="2890318" y="2249247"/>
            <a:ext cx="2373900" cy="15900"/>
          </a:xfrm>
          <a:prstGeom prst="straightConnector1">
            <a:avLst/>
          </a:prstGeom>
          <a:noFill/>
          <a:ln w="38100" cap="flat" cmpd="sng">
            <a:solidFill>
              <a:schemeClr val="dk1"/>
            </a:solidFill>
            <a:prstDash val="solid"/>
            <a:round/>
            <a:headEnd type="none" w="med" len="med"/>
            <a:tailEnd type="none" w="med" len="med"/>
          </a:ln>
        </p:spPr>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pic>
        <p:nvPicPr>
          <p:cNvPr id="187" name="Google Shape;187;p22"/>
          <p:cNvPicPr preferRelativeResize="0"/>
          <p:nvPr/>
        </p:nvPicPr>
        <p:blipFill rotWithShape="1">
          <a:blip r:embed="rId3">
            <a:alphaModFix/>
          </a:blip>
          <a:srcRect/>
          <a:stretch/>
        </p:blipFill>
        <p:spPr>
          <a:xfrm rot="5780800">
            <a:off x="-2042740" y="3612146"/>
            <a:ext cx="3937758" cy="3731412"/>
          </a:xfrm>
          <a:prstGeom prst="rect">
            <a:avLst/>
          </a:prstGeom>
          <a:noFill/>
          <a:ln>
            <a:noFill/>
          </a:ln>
        </p:spPr>
      </p:pic>
      <p:pic>
        <p:nvPicPr>
          <p:cNvPr id="188" name="Google Shape;188;p22"/>
          <p:cNvPicPr preferRelativeResize="0"/>
          <p:nvPr/>
        </p:nvPicPr>
        <p:blipFill rotWithShape="1">
          <a:blip r:embed="rId3">
            <a:alphaModFix/>
          </a:blip>
          <a:srcRect/>
          <a:stretch/>
        </p:blipFill>
        <p:spPr>
          <a:xfrm rot="1420438">
            <a:off x="-1780412" y="-2529047"/>
            <a:ext cx="3937756" cy="3731411"/>
          </a:xfrm>
          <a:prstGeom prst="rect">
            <a:avLst/>
          </a:prstGeom>
          <a:noFill/>
          <a:ln>
            <a:noFill/>
          </a:ln>
        </p:spPr>
      </p:pic>
      <p:sp>
        <p:nvSpPr>
          <p:cNvPr id="189" name="Google Shape;189;p22"/>
          <p:cNvSpPr txBox="1"/>
          <p:nvPr/>
        </p:nvSpPr>
        <p:spPr>
          <a:xfrm>
            <a:off x="3003564" y="328947"/>
            <a:ext cx="3006538" cy="390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 sz="3200" b="1" dirty="0">
                <a:latin typeface="Times New Roman" panose="02020603050405020304" pitchFamily="18" charset="0"/>
                <a:ea typeface="Poppins SemiBold"/>
                <a:cs typeface="Times New Roman" panose="02020603050405020304" pitchFamily="18" charset="0"/>
                <a:sym typeface="Poppins SemiBold"/>
              </a:rPr>
              <a:t>Maven(Contd..)</a:t>
            </a:r>
            <a:endParaRPr sz="3200" b="1" i="0" u="none" strike="noStrike" cap="none" dirty="0">
              <a:solidFill>
                <a:srgbClr val="000000"/>
              </a:solidFill>
              <a:latin typeface="Times New Roman" panose="02020603050405020304" pitchFamily="18" charset="0"/>
              <a:ea typeface="Poppins SemiBold"/>
              <a:cs typeface="Times New Roman" panose="02020603050405020304" pitchFamily="18" charset="0"/>
              <a:sym typeface="Poppins SemiBold"/>
            </a:endParaRPr>
          </a:p>
        </p:txBody>
      </p:sp>
      <p:sp>
        <p:nvSpPr>
          <p:cNvPr id="3" name="TextBox 2">
            <a:extLst>
              <a:ext uri="{FF2B5EF4-FFF2-40B4-BE49-F238E27FC236}">
                <a16:creationId xmlns:a16="http://schemas.microsoft.com/office/drawing/2014/main" id="{03F096DE-B3DC-31A1-2768-BD57D43F8E85}"/>
              </a:ext>
            </a:extLst>
          </p:cNvPr>
          <p:cNvSpPr txBox="1"/>
          <p:nvPr/>
        </p:nvSpPr>
        <p:spPr>
          <a:xfrm>
            <a:off x="980902" y="1163782"/>
            <a:ext cx="6837638" cy="2554545"/>
          </a:xfrm>
          <a:prstGeom prst="rect">
            <a:avLst/>
          </a:prstGeom>
          <a:noFill/>
        </p:spPr>
        <p:txBody>
          <a:bodyPr wrap="square" rtlCol="0">
            <a:spAutoFit/>
          </a:bodyPr>
          <a:lstStyle/>
          <a:p>
            <a:pPr algn="l"/>
            <a:r>
              <a:rPr lang="en-US" sz="2000" b="1" i="0" dirty="0">
                <a:solidFill>
                  <a:schemeClr val="tx1"/>
                </a:solidFill>
                <a:effectLst/>
                <a:latin typeface="Times New Roman" panose="02020603050405020304" pitchFamily="18" charset="0"/>
                <a:cs typeface="Times New Roman" panose="02020603050405020304" pitchFamily="18" charset="0"/>
              </a:rPr>
              <a:t>Some of the key reasons Maven is used are:</a:t>
            </a:r>
          </a:p>
          <a:p>
            <a:pPr marL="285750" indent="-285750" algn="l">
              <a:buFont typeface="Arial" panose="020B0604020202020204" pitchFamily="34" charset="0"/>
              <a:buChar char="•"/>
            </a:pPr>
            <a:r>
              <a:rPr lang="en-US" sz="1800" b="0" i="0" dirty="0">
                <a:solidFill>
                  <a:schemeClr val="tx1"/>
                </a:solidFill>
                <a:effectLst/>
                <a:latin typeface="Times New Roman" panose="02020603050405020304" pitchFamily="18" charset="0"/>
                <a:cs typeface="Times New Roman" panose="02020603050405020304" pitchFamily="18" charset="0"/>
              </a:rPr>
              <a:t>Provides a uniform system and simplifies the build process </a:t>
            </a:r>
          </a:p>
          <a:p>
            <a:pPr marL="285750" indent="-285750" algn="l">
              <a:buFont typeface="Arial" panose="020B0604020202020204" pitchFamily="34" charset="0"/>
              <a:buChar char="•"/>
            </a:pPr>
            <a:r>
              <a:rPr lang="en-US" sz="1800" b="0" i="0" dirty="0">
                <a:solidFill>
                  <a:schemeClr val="tx1"/>
                </a:solidFill>
                <a:effectLst/>
                <a:latin typeface="Times New Roman" panose="02020603050405020304" pitchFamily="18" charset="0"/>
                <a:cs typeface="Times New Roman" panose="02020603050405020304" pitchFamily="18" charset="0"/>
              </a:rPr>
              <a:t>Increases reusability</a:t>
            </a:r>
          </a:p>
          <a:p>
            <a:pPr marL="285750" indent="-285750" algn="l">
              <a:buFont typeface="Arial" panose="020B0604020202020204" pitchFamily="34" charset="0"/>
              <a:buChar char="•"/>
            </a:pPr>
            <a:r>
              <a:rPr lang="en-US" sz="1800" b="0" i="0" dirty="0">
                <a:solidFill>
                  <a:schemeClr val="tx1"/>
                </a:solidFill>
                <a:effectLst/>
                <a:latin typeface="Times New Roman" panose="02020603050405020304" pitchFamily="18" charset="0"/>
                <a:cs typeface="Times New Roman" panose="02020603050405020304" pitchFamily="18" charset="0"/>
              </a:rPr>
              <a:t>Includes a centralized repository to manage jar files</a:t>
            </a:r>
          </a:p>
          <a:p>
            <a:pPr marL="285750" indent="-285750" algn="l">
              <a:buFont typeface="Arial" panose="020B0604020202020204" pitchFamily="34" charset="0"/>
              <a:buChar char="•"/>
            </a:pPr>
            <a:r>
              <a:rPr lang="en-US" sz="1800" b="0" i="0" dirty="0">
                <a:solidFill>
                  <a:schemeClr val="tx1"/>
                </a:solidFill>
                <a:effectLst/>
                <a:latin typeface="Times New Roman" panose="02020603050405020304" pitchFamily="18" charset="0"/>
                <a:cs typeface="Times New Roman" panose="02020603050405020304" pitchFamily="18" charset="0"/>
              </a:rPr>
              <a:t>Handles dependency management compilation, distribution, and other tasks</a:t>
            </a:r>
          </a:p>
          <a:p>
            <a:pPr marL="285750" indent="-285750" algn="l">
              <a:buFont typeface="Arial" panose="020B0604020202020204" pitchFamily="34" charset="0"/>
              <a:buChar char="•"/>
            </a:pPr>
            <a:r>
              <a:rPr lang="en-US" sz="1800" b="0" i="0" dirty="0">
                <a:solidFill>
                  <a:schemeClr val="tx1"/>
                </a:solidFill>
                <a:effectLst/>
                <a:latin typeface="Times New Roman" panose="02020603050405020304" pitchFamily="18" charset="0"/>
                <a:cs typeface="Times New Roman" panose="02020603050405020304" pitchFamily="18" charset="0"/>
              </a:rPr>
              <a:t>Reduces extra steps like creating jar/war/ear files, building reports, or executing Junit </a:t>
            </a:r>
            <a:r>
              <a:rPr lang="en-US" sz="1800" dirty="0">
                <a:solidFill>
                  <a:schemeClr val="tx1"/>
                </a:solidFill>
                <a:latin typeface="Times New Roman" panose="02020603050405020304" pitchFamily="18" charset="0"/>
                <a:cs typeface="Times New Roman" panose="02020603050405020304" pitchFamily="18" charset="0"/>
              </a:rPr>
              <a:t>test </a:t>
            </a:r>
            <a:r>
              <a:rPr lang="en-US" sz="1800" b="0" i="0" dirty="0">
                <a:solidFill>
                  <a:schemeClr val="tx1"/>
                </a:solidFill>
                <a:effectLst/>
                <a:latin typeface="Times New Roman" panose="02020603050405020304" pitchFamily="18" charset="0"/>
                <a:cs typeface="Times New Roman" panose="02020603050405020304" pitchFamily="18" charset="0"/>
              </a:rPr>
              <a:t>cases</a:t>
            </a:r>
          </a:p>
          <a:p>
            <a:endParaRPr lang="en-IN"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pic>
        <p:nvPicPr>
          <p:cNvPr id="215" name="Google Shape;215;p24"/>
          <p:cNvPicPr preferRelativeResize="0"/>
          <p:nvPr/>
        </p:nvPicPr>
        <p:blipFill rotWithShape="1">
          <a:blip r:embed="rId3">
            <a:alphaModFix/>
          </a:blip>
          <a:srcRect/>
          <a:stretch/>
        </p:blipFill>
        <p:spPr>
          <a:xfrm rot="7219183">
            <a:off x="-1780413" y="4082836"/>
            <a:ext cx="3937758" cy="3731412"/>
          </a:xfrm>
          <a:prstGeom prst="rect">
            <a:avLst/>
          </a:prstGeom>
          <a:noFill/>
          <a:ln>
            <a:noFill/>
          </a:ln>
        </p:spPr>
      </p:pic>
      <p:pic>
        <p:nvPicPr>
          <p:cNvPr id="216" name="Google Shape;216;p24"/>
          <p:cNvPicPr preferRelativeResize="0"/>
          <p:nvPr/>
        </p:nvPicPr>
        <p:blipFill rotWithShape="1">
          <a:blip r:embed="rId3">
            <a:alphaModFix/>
          </a:blip>
          <a:srcRect/>
          <a:stretch/>
        </p:blipFill>
        <p:spPr>
          <a:xfrm rot="7263198">
            <a:off x="-1613435" y="-2403130"/>
            <a:ext cx="3937756" cy="3731411"/>
          </a:xfrm>
          <a:prstGeom prst="rect">
            <a:avLst/>
          </a:prstGeom>
          <a:noFill/>
          <a:ln>
            <a:noFill/>
          </a:ln>
        </p:spPr>
      </p:pic>
      <p:sp>
        <p:nvSpPr>
          <p:cNvPr id="2" name="TextBox 1">
            <a:extLst>
              <a:ext uri="{FF2B5EF4-FFF2-40B4-BE49-F238E27FC236}">
                <a16:creationId xmlns:a16="http://schemas.microsoft.com/office/drawing/2014/main" id="{4E2C7910-C7AE-2588-B52D-CBE08734B144}"/>
              </a:ext>
            </a:extLst>
          </p:cNvPr>
          <p:cNvSpPr txBox="1"/>
          <p:nvPr/>
        </p:nvSpPr>
        <p:spPr>
          <a:xfrm>
            <a:off x="2904344" y="161278"/>
            <a:ext cx="3061252" cy="461665"/>
          </a:xfrm>
          <a:prstGeom prst="rect">
            <a:avLst/>
          </a:prstGeom>
          <a:noFill/>
        </p:spPr>
        <p:txBody>
          <a:bodyPr wrap="square" rtlCol="0">
            <a:spAutoFit/>
          </a:bodyPr>
          <a:lstStyle/>
          <a:p>
            <a:pPr algn="ctr"/>
            <a:r>
              <a:rPr lang="en-US" sz="2400" b="1" dirty="0">
                <a:latin typeface="Times New Roman" panose="02020603050405020304" pitchFamily="18" charset="0"/>
                <a:cs typeface="Times New Roman" panose="02020603050405020304" pitchFamily="18" charset="0"/>
              </a:rPr>
              <a:t>Selenium WebDriver</a:t>
            </a:r>
          </a:p>
        </p:txBody>
      </p:sp>
      <p:sp>
        <p:nvSpPr>
          <p:cNvPr id="3" name="TextBox 2">
            <a:extLst>
              <a:ext uri="{FF2B5EF4-FFF2-40B4-BE49-F238E27FC236}">
                <a16:creationId xmlns:a16="http://schemas.microsoft.com/office/drawing/2014/main" id="{F6B42DFF-437A-3081-CCDB-4B86E5CA8D6C}"/>
              </a:ext>
            </a:extLst>
          </p:cNvPr>
          <p:cNvSpPr txBox="1"/>
          <p:nvPr/>
        </p:nvSpPr>
        <p:spPr>
          <a:xfrm>
            <a:off x="2904344" y="2244777"/>
            <a:ext cx="914400" cy="914400"/>
          </a:xfrm>
          <a:prstGeom prst="rect">
            <a:avLst/>
          </a:prstGeom>
          <a:noFill/>
        </p:spPr>
        <p:txBody>
          <a:bodyPr wrap="square" rtlCol="0">
            <a:spAutoFit/>
          </a:bodyPr>
          <a:lstStyle/>
          <a:p>
            <a:endParaRPr lang="en-IN" dirty="0"/>
          </a:p>
        </p:txBody>
      </p:sp>
      <p:sp>
        <p:nvSpPr>
          <p:cNvPr id="4" name="TextBox 3">
            <a:extLst>
              <a:ext uri="{FF2B5EF4-FFF2-40B4-BE49-F238E27FC236}">
                <a16:creationId xmlns:a16="http://schemas.microsoft.com/office/drawing/2014/main" id="{13FE1FF0-409B-A18F-E17F-37DF1B78135F}"/>
              </a:ext>
            </a:extLst>
          </p:cNvPr>
          <p:cNvSpPr txBox="1"/>
          <p:nvPr/>
        </p:nvSpPr>
        <p:spPr>
          <a:xfrm>
            <a:off x="524709" y="756034"/>
            <a:ext cx="8364850" cy="4681282"/>
          </a:xfrm>
          <a:prstGeom prst="rect">
            <a:avLst/>
          </a:prstGeom>
          <a:noFill/>
        </p:spPr>
        <p:txBody>
          <a:bodyPr wrap="square" rtlCol="0">
            <a:spAutoFit/>
          </a:bodyPr>
          <a:lstStyle/>
          <a:p>
            <a:pPr marL="285750" indent="-285750">
              <a:buFont typeface="Arial" panose="020B0604020202020204" pitchFamily="34" charset="0"/>
              <a:buChar char="•"/>
            </a:pPr>
            <a:r>
              <a:rPr lang="en-IN" sz="1800" kern="150" dirty="0">
                <a:effectLst/>
                <a:latin typeface="Calibri" panose="020F0502020204030204" pitchFamily="34" charset="0"/>
                <a:ea typeface="Calibri" panose="020F0502020204030204" pitchFamily="34" charset="0"/>
                <a:cs typeface="Calibri" panose="020F0502020204030204" pitchFamily="34" charset="0"/>
              </a:rPr>
              <a:t>WebDriver is a tool for testing web applications across different browsers using different programming languages.</a:t>
            </a:r>
          </a:p>
          <a:p>
            <a:endParaRPr lang="en-IN" sz="1000" kern="150" dirty="0">
              <a:effectLst/>
              <a:latin typeface="Calibri" panose="020F0502020204030204" pitchFamily="34" charset="0"/>
              <a:ea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1800" kern="150" dirty="0">
                <a:effectLst/>
                <a:latin typeface="Calibri" panose="020F0502020204030204" pitchFamily="34" charset="0"/>
                <a:ea typeface="Calibri" panose="020F0502020204030204" pitchFamily="34" charset="0"/>
                <a:cs typeface="Calibri" panose="020F0502020204030204" pitchFamily="34" charset="0"/>
              </a:rPr>
              <a:t>The term "driver" is used because each web browser requires a specific driver to interpret and execute the commands sent by Selenium.</a:t>
            </a:r>
          </a:p>
          <a:p>
            <a:endParaRPr lang="en-IN" sz="1000" kern="150" dirty="0">
              <a:effectLst/>
              <a:latin typeface="Calibri" panose="020F0502020204030204" pitchFamily="34" charset="0"/>
              <a:ea typeface="Times New Roman" panose="02020603050405020304" pitchFamily="18" charset="0"/>
              <a:cs typeface="Times New Roman" panose="02020603050405020304" pitchFamily="18" charset="0"/>
            </a:endParaRPr>
          </a:p>
          <a:p>
            <a:pPr marL="285750" indent="-285750" hangingPunct="0">
              <a:lnSpc>
                <a:spcPct val="115000"/>
              </a:lnSpc>
              <a:spcAft>
                <a:spcPts val="1000"/>
              </a:spcAft>
              <a:buFont typeface="Arial" panose="020B0604020202020204" pitchFamily="34" charset="0"/>
              <a:buChar char="•"/>
            </a:pPr>
            <a:r>
              <a:rPr lang="en-IN" sz="1800" kern="150" dirty="0">
                <a:effectLst/>
                <a:latin typeface="Calibri" panose="020F0502020204030204" pitchFamily="34" charset="0"/>
                <a:ea typeface="Calibri" panose="020F0502020204030204" pitchFamily="34" charset="0"/>
                <a:cs typeface="Calibri" panose="020F0502020204030204" pitchFamily="34" charset="0"/>
              </a:rPr>
              <a:t>Selenium WebDriver supports many browsers, including: Firefox, Chrome, IE, Safari.</a:t>
            </a:r>
            <a:endParaRPr lang="en-IN" sz="1800" kern="150" dirty="0">
              <a:effectLst/>
              <a:latin typeface="Calibri" panose="020F0502020204030204" pitchFamily="34" charset="0"/>
              <a:ea typeface="Times New Roman" panose="02020603050405020304" pitchFamily="18" charset="0"/>
              <a:cs typeface="Times New Roman" panose="02020603050405020304" pitchFamily="18" charset="0"/>
            </a:endParaRPr>
          </a:p>
          <a:p>
            <a:pPr hangingPunct="0">
              <a:lnSpc>
                <a:spcPct val="115000"/>
              </a:lnSpc>
              <a:spcAft>
                <a:spcPts val="1000"/>
              </a:spcAft>
            </a:pPr>
            <a:r>
              <a:rPr lang="en-IN" sz="1800" kern="150" dirty="0">
                <a:effectLst/>
                <a:latin typeface="Calibri" panose="020F0502020204030204" pitchFamily="34" charset="0"/>
                <a:ea typeface="Calibri" panose="020F0502020204030204" pitchFamily="34" charset="0"/>
                <a:cs typeface="Calibri" panose="020F0502020204030204" pitchFamily="34" charset="0"/>
              </a:rPr>
              <a:t>Each major web browser has its own driver.</a:t>
            </a:r>
            <a:endParaRPr lang="en-IN" sz="1800" kern="15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8" indent="-342900" hangingPunct="0">
              <a:lnSpc>
                <a:spcPct val="115000"/>
              </a:lnSpc>
              <a:spcAft>
                <a:spcPts val="1000"/>
              </a:spcAft>
              <a:buFont typeface="+mj-lt"/>
              <a:buAutoNum type="arabicPeriod"/>
            </a:pPr>
            <a:r>
              <a:rPr lang="en-IN" sz="1800" kern="150" dirty="0" err="1">
                <a:effectLst/>
                <a:latin typeface="Calibri" panose="020F0502020204030204" pitchFamily="34" charset="0"/>
                <a:ea typeface="Calibri" panose="020F0502020204030204" pitchFamily="34" charset="0"/>
                <a:cs typeface="Calibri" panose="020F0502020204030204" pitchFamily="34" charset="0"/>
              </a:rPr>
              <a:t>ChromeDriver</a:t>
            </a:r>
            <a:r>
              <a:rPr lang="en-IN" sz="1800" kern="150" dirty="0">
                <a:effectLst/>
                <a:latin typeface="Calibri" panose="020F0502020204030204" pitchFamily="34" charset="0"/>
                <a:ea typeface="Calibri" panose="020F0502020204030204" pitchFamily="34" charset="0"/>
                <a:cs typeface="Calibri" panose="020F0502020204030204" pitchFamily="34" charset="0"/>
              </a:rPr>
              <a:t> for Google Chrome</a:t>
            </a:r>
            <a:endParaRPr lang="en-IN" sz="1800" kern="150" dirty="0">
              <a:latin typeface="Calibri" panose="020F0502020204030204" pitchFamily="34" charset="0"/>
              <a:ea typeface="Calibri" panose="020F0502020204030204" pitchFamily="34" charset="0"/>
              <a:cs typeface="Times New Roman" panose="02020603050405020304" pitchFamily="18" charset="0"/>
            </a:endParaRPr>
          </a:p>
          <a:p>
            <a:pPr marL="342900" lvl="8" indent="-342900" hangingPunct="0">
              <a:lnSpc>
                <a:spcPct val="115000"/>
              </a:lnSpc>
              <a:spcAft>
                <a:spcPts val="1000"/>
              </a:spcAft>
              <a:buFont typeface="+mj-lt"/>
              <a:buAutoNum type="arabicPeriod"/>
            </a:pPr>
            <a:r>
              <a:rPr lang="en-IN" sz="1800" kern="150" dirty="0" err="1">
                <a:effectLst/>
                <a:latin typeface="Calibri" panose="020F0502020204030204" pitchFamily="34" charset="0"/>
                <a:ea typeface="Calibri" panose="020F0502020204030204" pitchFamily="34" charset="0"/>
                <a:cs typeface="Calibri" panose="020F0502020204030204" pitchFamily="34" charset="0"/>
              </a:rPr>
              <a:t>GeckoDriver</a:t>
            </a:r>
            <a:r>
              <a:rPr lang="en-IN" sz="1800" kern="150" dirty="0">
                <a:effectLst/>
                <a:latin typeface="Calibri" panose="020F0502020204030204" pitchFamily="34" charset="0"/>
                <a:ea typeface="Calibri" panose="020F0502020204030204" pitchFamily="34" charset="0"/>
                <a:cs typeface="Calibri" panose="020F0502020204030204" pitchFamily="34" charset="0"/>
              </a:rPr>
              <a:t> for Mozilla Firefox</a:t>
            </a:r>
            <a:endParaRPr lang="en-IN" sz="1800" kern="150" dirty="0">
              <a:latin typeface="Calibri" panose="020F0502020204030204" pitchFamily="34" charset="0"/>
              <a:ea typeface="Calibri" panose="020F0502020204030204" pitchFamily="34" charset="0"/>
              <a:cs typeface="Times New Roman" panose="02020603050405020304" pitchFamily="18" charset="0"/>
            </a:endParaRPr>
          </a:p>
          <a:p>
            <a:pPr marL="342900" lvl="8" indent="-342900" hangingPunct="0">
              <a:lnSpc>
                <a:spcPct val="115000"/>
              </a:lnSpc>
              <a:spcAft>
                <a:spcPts val="1000"/>
              </a:spcAft>
              <a:buFont typeface="+mj-lt"/>
              <a:buAutoNum type="arabicPeriod"/>
            </a:pPr>
            <a:r>
              <a:rPr lang="en-IN" sz="1800" kern="150" dirty="0" err="1">
                <a:effectLst/>
                <a:latin typeface="Calibri" panose="020F0502020204030204" pitchFamily="34" charset="0"/>
                <a:ea typeface="Calibri" panose="020F0502020204030204" pitchFamily="34" charset="0"/>
                <a:cs typeface="Calibri" panose="020F0502020204030204" pitchFamily="34" charset="0"/>
              </a:rPr>
              <a:t>SafariDriver</a:t>
            </a:r>
            <a:r>
              <a:rPr lang="en-IN" sz="1800" kern="150" dirty="0">
                <a:effectLst/>
                <a:latin typeface="Calibri" panose="020F0502020204030204" pitchFamily="34" charset="0"/>
                <a:ea typeface="Calibri" panose="020F0502020204030204" pitchFamily="34" charset="0"/>
                <a:cs typeface="Calibri" panose="020F0502020204030204" pitchFamily="34" charset="0"/>
              </a:rPr>
              <a:t> for Safari</a:t>
            </a:r>
            <a:endParaRPr lang="en-IN" sz="1800" kern="150" dirty="0">
              <a:latin typeface="Calibri" panose="020F0502020204030204" pitchFamily="34" charset="0"/>
              <a:ea typeface="Calibri" panose="020F0502020204030204" pitchFamily="34" charset="0"/>
              <a:cs typeface="Times New Roman" panose="02020603050405020304" pitchFamily="18" charset="0"/>
            </a:endParaRPr>
          </a:p>
          <a:p>
            <a:pPr marL="342900" lvl="8" indent="-342900" hangingPunct="0">
              <a:lnSpc>
                <a:spcPct val="115000"/>
              </a:lnSpc>
              <a:spcAft>
                <a:spcPts val="1000"/>
              </a:spcAft>
              <a:buFont typeface="+mj-lt"/>
              <a:buAutoNum type="arabicPeriod"/>
            </a:pPr>
            <a:r>
              <a:rPr lang="en-IN" sz="1800" kern="150" dirty="0" err="1">
                <a:effectLst/>
                <a:latin typeface="Calibri" panose="020F0502020204030204" pitchFamily="34" charset="0"/>
                <a:ea typeface="Calibri" panose="020F0502020204030204" pitchFamily="34" charset="0"/>
                <a:cs typeface="Calibri" panose="020F0502020204030204" pitchFamily="34" charset="0"/>
              </a:rPr>
              <a:t>EdgeDriver</a:t>
            </a:r>
            <a:r>
              <a:rPr lang="en-IN" sz="1800" kern="150" dirty="0">
                <a:effectLst/>
                <a:latin typeface="Calibri" panose="020F0502020204030204" pitchFamily="34" charset="0"/>
                <a:ea typeface="Calibri" panose="020F0502020204030204" pitchFamily="34" charset="0"/>
                <a:cs typeface="Calibri" panose="020F0502020204030204" pitchFamily="34" charset="0"/>
              </a:rPr>
              <a:t> for Microsoft Edge</a:t>
            </a:r>
            <a:endParaRPr lang="en-IN" sz="1800" kern="15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en-IN" sz="1800" kern="15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129237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pic>
        <p:nvPicPr>
          <p:cNvPr id="215" name="Google Shape;215;p24"/>
          <p:cNvPicPr preferRelativeResize="0"/>
          <p:nvPr/>
        </p:nvPicPr>
        <p:blipFill rotWithShape="1">
          <a:blip r:embed="rId3">
            <a:alphaModFix/>
          </a:blip>
          <a:srcRect/>
          <a:stretch/>
        </p:blipFill>
        <p:spPr>
          <a:xfrm rot="7219183">
            <a:off x="-1912148" y="4132323"/>
            <a:ext cx="3937758" cy="3731412"/>
          </a:xfrm>
          <a:prstGeom prst="rect">
            <a:avLst/>
          </a:prstGeom>
          <a:noFill/>
          <a:ln>
            <a:noFill/>
          </a:ln>
        </p:spPr>
      </p:pic>
      <p:pic>
        <p:nvPicPr>
          <p:cNvPr id="216" name="Google Shape;216;p24"/>
          <p:cNvPicPr preferRelativeResize="0"/>
          <p:nvPr/>
        </p:nvPicPr>
        <p:blipFill rotWithShape="1">
          <a:blip r:embed="rId3">
            <a:alphaModFix/>
          </a:blip>
          <a:srcRect/>
          <a:stretch/>
        </p:blipFill>
        <p:spPr>
          <a:xfrm rot="7263198">
            <a:off x="-2070633" y="-2775089"/>
            <a:ext cx="3937756" cy="3731411"/>
          </a:xfrm>
          <a:prstGeom prst="rect">
            <a:avLst/>
          </a:prstGeom>
          <a:noFill/>
          <a:ln>
            <a:noFill/>
          </a:ln>
        </p:spPr>
      </p:pic>
      <p:sp>
        <p:nvSpPr>
          <p:cNvPr id="2" name="TextBox 1">
            <a:extLst>
              <a:ext uri="{FF2B5EF4-FFF2-40B4-BE49-F238E27FC236}">
                <a16:creationId xmlns:a16="http://schemas.microsoft.com/office/drawing/2014/main" id="{4E2C7910-C7AE-2588-B52D-CBE08734B144}"/>
              </a:ext>
            </a:extLst>
          </p:cNvPr>
          <p:cNvSpPr txBox="1"/>
          <p:nvPr/>
        </p:nvSpPr>
        <p:spPr>
          <a:xfrm>
            <a:off x="2969387" y="322095"/>
            <a:ext cx="3061252" cy="461665"/>
          </a:xfrm>
          <a:prstGeom prst="rect">
            <a:avLst/>
          </a:prstGeom>
          <a:noFill/>
        </p:spPr>
        <p:txBody>
          <a:bodyPr wrap="square" rtlCol="0">
            <a:spAutoFit/>
          </a:bodyPr>
          <a:lstStyle/>
          <a:p>
            <a:pPr algn="ctr"/>
            <a:r>
              <a:rPr lang="en-US" sz="2400" b="1" dirty="0">
                <a:latin typeface="Times New Roman" panose="02020603050405020304" pitchFamily="18" charset="0"/>
                <a:cs typeface="Times New Roman" panose="02020603050405020304" pitchFamily="18" charset="0"/>
              </a:rPr>
              <a:t>Selenium WebDriver</a:t>
            </a:r>
          </a:p>
        </p:txBody>
      </p:sp>
      <p:sp>
        <p:nvSpPr>
          <p:cNvPr id="3" name="TextBox 2">
            <a:extLst>
              <a:ext uri="{FF2B5EF4-FFF2-40B4-BE49-F238E27FC236}">
                <a16:creationId xmlns:a16="http://schemas.microsoft.com/office/drawing/2014/main" id="{3D74BE47-7F8A-234E-F20B-7CDFFF84CAD0}"/>
              </a:ext>
            </a:extLst>
          </p:cNvPr>
          <p:cNvSpPr txBox="1"/>
          <p:nvPr/>
        </p:nvSpPr>
        <p:spPr>
          <a:xfrm>
            <a:off x="557939" y="938743"/>
            <a:ext cx="8237349" cy="3772058"/>
          </a:xfrm>
          <a:prstGeom prst="rect">
            <a:avLst/>
          </a:prstGeom>
          <a:noFill/>
        </p:spPr>
        <p:txBody>
          <a:bodyPr wrap="square" rtlCol="0">
            <a:spAutoFit/>
          </a:bodyPr>
          <a:lstStyle/>
          <a:p>
            <a:pPr marL="285750" marR="0" lvl="0" indent="-285750" algn="l" defTabSz="914400" rtl="0" eaLnBrk="1" fontAlgn="auto" latinLnBrk="0" hangingPunct="0">
              <a:lnSpc>
                <a:spcPct val="115000"/>
              </a:lnSpc>
              <a:spcBef>
                <a:spcPts val="0"/>
              </a:spcBef>
              <a:spcAft>
                <a:spcPts val="1000"/>
              </a:spcAft>
              <a:buClr>
                <a:srgbClr val="000000"/>
              </a:buClr>
              <a:buSzTx/>
              <a:buFont typeface="Arial" panose="020B0604020202020204" pitchFamily="34" charset="0"/>
              <a:buChar char="•"/>
              <a:tabLst/>
              <a:defRPr/>
            </a:pPr>
            <a:r>
              <a:rPr kumimoji="0" lang="en-IN" sz="1800" b="0" i="0" u="none" strike="noStrike" kern="15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sym typeface="Arial"/>
              </a:rPr>
              <a:t>It sends commands to the browser and receives responses to perform various actions like opening a URL, clicking a button, filling a form, etc.</a:t>
            </a:r>
            <a:endParaRPr kumimoji="0" lang="en-IN" sz="1800" b="0" i="0" u="none" strike="noStrike" kern="15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sym typeface="Arial"/>
            </a:endParaRPr>
          </a:p>
          <a:p>
            <a:pPr marL="285750" marR="0" lvl="0" indent="-285750" algn="l" defTabSz="914400" rtl="0" eaLnBrk="1" fontAlgn="auto" latinLnBrk="0" hangingPunct="0">
              <a:lnSpc>
                <a:spcPct val="115000"/>
              </a:lnSpc>
              <a:spcBef>
                <a:spcPts val="0"/>
              </a:spcBef>
              <a:spcAft>
                <a:spcPts val="1000"/>
              </a:spcAft>
              <a:buClr>
                <a:srgbClr val="000000"/>
              </a:buClr>
              <a:buSzTx/>
              <a:buFont typeface="Arial" panose="020B0604020202020204" pitchFamily="34" charset="0"/>
              <a:buChar char="•"/>
              <a:tabLst/>
              <a:defRPr/>
            </a:pPr>
            <a:r>
              <a:rPr kumimoji="0" lang="en-IN" sz="1800" b="0" i="0" u="none" strike="noStrike" kern="15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sym typeface="Arial"/>
              </a:rPr>
              <a:t>Selenium WebDriver is designed to be platform-independent, meaning you can use it on different operating systems (Windows, Linux, macOS) seamlessly.</a:t>
            </a:r>
            <a:endParaRPr kumimoji="0" lang="en-IN" sz="1800" b="0" i="0" u="none" strike="noStrike" kern="15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sym typeface="Arial"/>
            </a:endParaRPr>
          </a:p>
          <a:p>
            <a:pPr marL="285750" marR="0" lvl="0" indent="-285750" algn="l" defTabSz="914400" rtl="0" eaLnBrk="1" fontAlgn="auto" latinLnBrk="0" hangingPunct="0">
              <a:lnSpc>
                <a:spcPct val="115000"/>
              </a:lnSpc>
              <a:spcBef>
                <a:spcPts val="0"/>
              </a:spcBef>
              <a:spcAft>
                <a:spcPts val="1000"/>
              </a:spcAft>
              <a:buClr>
                <a:srgbClr val="000000"/>
              </a:buClr>
              <a:buSzTx/>
              <a:buFont typeface="Arial" panose="020B0604020202020204" pitchFamily="34" charset="0"/>
              <a:buChar char="•"/>
              <a:tabLst/>
              <a:defRPr/>
            </a:pPr>
            <a:r>
              <a:rPr kumimoji="0" lang="en-IN" sz="1800" b="0" i="0" u="none" strike="noStrike" kern="15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sym typeface="Arial"/>
              </a:rPr>
              <a:t>You just need to select the appropriate driver for the operating system you are working on.</a:t>
            </a:r>
            <a:endParaRPr kumimoji="0" lang="en-IN" sz="1800" b="0" i="0" u="none" strike="noStrike" kern="15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sym typeface="Arial"/>
            </a:endParaRPr>
          </a:p>
          <a:p>
            <a:pPr marL="285750" marR="0" lvl="0" indent="-285750" algn="l" defTabSz="914400" rtl="0" eaLnBrk="1" fontAlgn="auto" latinLnBrk="0" hangingPunct="0">
              <a:lnSpc>
                <a:spcPct val="115000"/>
              </a:lnSpc>
              <a:spcBef>
                <a:spcPts val="0"/>
              </a:spcBef>
              <a:spcAft>
                <a:spcPts val="1000"/>
              </a:spcAft>
              <a:buClr>
                <a:srgbClr val="000000"/>
              </a:buClr>
              <a:buSzTx/>
              <a:buFont typeface="Arial" panose="020B0604020202020204" pitchFamily="34" charset="0"/>
              <a:buChar char="•"/>
              <a:tabLst/>
              <a:defRPr/>
            </a:pPr>
            <a:r>
              <a:rPr kumimoji="0" lang="en-IN" sz="1800" b="0" i="0" u="none" strike="noStrike" kern="15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sym typeface="Arial"/>
              </a:rPr>
              <a:t>Before running Selenium tests, you need to initialize the appropriate driver based on the browser you intend to automate.</a:t>
            </a:r>
            <a:endParaRPr kumimoji="0" lang="en-IN" sz="1800" b="0" i="0" u="none" strike="noStrike" kern="15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sym typeface="Arial"/>
            </a:endParaRPr>
          </a:p>
          <a:p>
            <a:pPr marL="285750" marR="0" lvl="0" indent="-285750" algn="l" defTabSz="914400" rtl="0" eaLnBrk="1" fontAlgn="auto" latinLnBrk="0" hangingPunct="0">
              <a:lnSpc>
                <a:spcPct val="115000"/>
              </a:lnSpc>
              <a:spcBef>
                <a:spcPts val="0"/>
              </a:spcBef>
              <a:spcAft>
                <a:spcPts val="1000"/>
              </a:spcAft>
              <a:buClr>
                <a:srgbClr val="000000"/>
              </a:buClr>
              <a:buSzTx/>
              <a:buFont typeface="Arial" panose="020B0604020202020204" pitchFamily="34" charset="0"/>
              <a:buChar char="•"/>
              <a:tabLst/>
              <a:defRPr/>
            </a:pPr>
            <a:r>
              <a:rPr kumimoji="0" lang="en-IN" sz="1800" b="0" i="0" u="none" strike="noStrike" kern="15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sym typeface="Arial"/>
              </a:rPr>
              <a:t>This typically involves setting the path to the driver executable and instantiating an instance of the driver class.</a:t>
            </a:r>
            <a:endParaRPr kumimoji="0" lang="en-IN" sz="1800" b="0" i="0" u="none" strike="noStrike" kern="15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pic>
        <p:nvPicPr>
          <p:cNvPr id="229" name="Google Shape;229;p25"/>
          <p:cNvPicPr preferRelativeResize="0"/>
          <p:nvPr/>
        </p:nvPicPr>
        <p:blipFill rotWithShape="1">
          <a:blip r:embed="rId3">
            <a:alphaModFix/>
          </a:blip>
          <a:srcRect/>
          <a:stretch/>
        </p:blipFill>
        <p:spPr>
          <a:xfrm rot="-6290961">
            <a:off x="-2324478" y="3544493"/>
            <a:ext cx="3937758" cy="3731413"/>
          </a:xfrm>
          <a:prstGeom prst="rect">
            <a:avLst/>
          </a:prstGeom>
          <a:noFill/>
          <a:ln>
            <a:noFill/>
          </a:ln>
        </p:spPr>
      </p:pic>
      <p:pic>
        <p:nvPicPr>
          <p:cNvPr id="230" name="Google Shape;230;p25"/>
          <p:cNvPicPr preferRelativeResize="0"/>
          <p:nvPr/>
        </p:nvPicPr>
        <p:blipFill rotWithShape="1">
          <a:blip r:embed="rId3">
            <a:alphaModFix/>
          </a:blip>
          <a:srcRect/>
          <a:stretch/>
        </p:blipFill>
        <p:spPr>
          <a:xfrm rot="10232542">
            <a:off x="-1968879" y="-2637636"/>
            <a:ext cx="3937757" cy="3731411"/>
          </a:xfrm>
          <a:prstGeom prst="rect">
            <a:avLst/>
          </a:prstGeom>
          <a:noFill/>
          <a:ln>
            <a:noFill/>
          </a:ln>
        </p:spPr>
      </p:pic>
      <p:sp>
        <p:nvSpPr>
          <p:cNvPr id="2" name="TextBox 1">
            <a:extLst>
              <a:ext uri="{FF2B5EF4-FFF2-40B4-BE49-F238E27FC236}">
                <a16:creationId xmlns:a16="http://schemas.microsoft.com/office/drawing/2014/main" id="{8B32B6FA-D617-F917-40DF-DF6E7E9CDA48}"/>
              </a:ext>
            </a:extLst>
          </p:cNvPr>
          <p:cNvSpPr txBox="1"/>
          <p:nvPr/>
        </p:nvSpPr>
        <p:spPr>
          <a:xfrm>
            <a:off x="3041374" y="159578"/>
            <a:ext cx="3061252" cy="461665"/>
          </a:xfrm>
          <a:prstGeom prst="rect">
            <a:avLst/>
          </a:prstGeom>
          <a:noFill/>
        </p:spPr>
        <p:txBody>
          <a:bodyPr wrap="square" rtlCol="0">
            <a:spAutoFit/>
          </a:bodyPr>
          <a:lstStyle/>
          <a:p>
            <a:pPr algn="ctr"/>
            <a:r>
              <a:rPr lang="en-US" sz="2400" b="1" dirty="0">
                <a:latin typeface="Times New Roman" panose="02020603050405020304" pitchFamily="18" charset="0"/>
                <a:cs typeface="Times New Roman" panose="02020603050405020304" pitchFamily="18" charset="0"/>
              </a:rPr>
              <a:t>Selenium WebDriver</a:t>
            </a:r>
          </a:p>
        </p:txBody>
      </p:sp>
      <p:sp>
        <p:nvSpPr>
          <p:cNvPr id="4" name="TextBox 3">
            <a:extLst>
              <a:ext uri="{FF2B5EF4-FFF2-40B4-BE49-F238E27FC236}">
                <a16:creationId xmlns:a16="http://schemas.microsoft.com/office/drawing/2014/main" id="{16CB4902-84AD-36FF-216F-868569B25241}"/>
              </a:ext>
            </a:extLst>
          </p:cNvPr>
          <p:cNvSpPr txBox="1"/>
          <p:nvPr/>
        </p:nvSpPr>
        <p:spPr>
          <a:xfrm>
            <a:off x="691985" y="792278"/>
            <a:ext cx="8553450" cy="4200637"/>
          </a:xfrm>
          <a:prstGeom prst="rect">
            <a:avLst/>
          </a:prstGeom>
          <a:noFill/>
        </p:spPr>
        <p:txBody>
          <a:bodyPr wrap="square" rtlCol="0">
            <a:spAutoFit/>
          </a:bodyPr>
          <a:lstStyle/>
          <a:p>
            <a:pPr marL="285750" indent="-285750" hangingPunct="0">
              <a:lnSpc>
                <a:spcPct val="115000"/>
              </a:lnSpc>
              <a:spcAft>
                <a:spcPts val="1000"/>
              </a:spcAft>
              <a:buFont typeface="Arial" panose="020B0604020202020204" pitchFamily="34" charset="0"/>
              <a:buChar char="•"/>
            </a:pPr>
            <a:r>
              <a:rPr lang="en-IN" sz="1800" kern="150" dirty="0">
                <a:effectLst/>
                <a:latin typeface="Calibri" panose="020F0502020204030204" pitchFamily="34" charset="0"/>
                <a:ea typeface="Calibri" panose="020F0502020204030204" pitchFamily="34" charset="0"/>
                <a:cs typeface="Calibri" panose="020F0502020204030204" pitchFamily="34" charset="0"/>
              </a:rPr>
              <a:t> We use chrome browser for my project.</a:t>
            </a:r>
            <a:endParaRPr lang="en-IN" sz="1800" kern="150" dirty="0">
              <a:effectLst/>
              <a:latin typeface="Calibri" panose="020F0502020204030204" pitchFamily="34" charset="0"/>
              <a:ea typeface="Times New Roman" panose="02020603050405020304" pitchFamily="18" charset="0"/>
              <a:cs typeface="Times New Roman" panose="02020603050405020304" pitchFamily="18" charset="0"/>
            </a:endParaRPr>
          </a:p>
          <a:p>
            <a:pPr marL="285750" indent="-285750" hangingPunct="0">
              <a:lnSpc>
                <a:spcPct val="115000"/>
              </a:lnSpc>
              <a:spcAft>
                <a:spcPts val="1000"/>
              </a:spcAft>
              <a:buFont typeface="Arial" panose="020B0604020202020204" pitchFamily="34" charset="0"/>
              <a:buChar char="•"/>
            </a:pPr>
            <a:r>
              <a:rPr lang="en-IN" sz="1800" kern="150" dirty="0">
                <a:effectLst/>
                <a:latin typeface="Calibri" panose="020F0502020204030204" pitchFamily="34" charset="0"/>
                <a:ea typeface="Calibri" panose="020F0502020204030204" pitchFamily="34" charset="0"/>
                <a:cs typeface="Calibri" panose="020F0502020204030204" pitchFamily="34" charset="0"/>
              </a:rPr>
              <a:t> Initialize the </a:t>
            </a:r>
            <a:r>
              <a:rPr lang="en-IN" sz="1800" kern="150" dirty="0" err="1">
                <a:effectLst/>
                <a:latin typeface="Calibri" panose="020F0502020204030204" pitchFamily="34" charset="0"/>
                <a:ea typeface="Calibri" panose="020F0502020204030204" pitchFamily="34" charset="0"/>
                <a:cs typeface="Calibri" panose="020F0502020204030204" pitchFamily="34" charset="0"/>
              </a:rPr>
              <a:t>ChromeDriver</a:t>
            </a:r>
            <a:r>
              <a:rPr lang="en-IN" sz="1800" kern="150" dirty="0">
                <a:effectLst/>
                <a:latin typeface="Calibri" panose="020F0502020204030204" pitchFamily="34" charset="0"/>
                <a:ea typeface="Calibri" panose="020F0502020204030204" pitchFamily="34" charset="0"/>
                <a:cs typeface="Calibri" panose="020F0502020204030204" pitchFamily="34" charset="0"/>
              </a:rPr>
              <a:t>:</a:t>
            </a:r>
            <a:endParaRPr lang="en-IN" sz="1800" kern="150" dirty="0">
              <a:effectLst/>
              <a:latin typeface="Calibri" panose="020F0502020204030204" pitchFamily="34" charset="0"/>
              <a:ea typeface="Times New Roman" panose="02020603050405020304" pitchFamily="18" charset="0"/>
              <a:cs typeface="Times New Roman" panose="02020603050405020304" pitchFamily="18" charset="0"/>
            </a:endParaRPr>
          </a:p>
          <a:p>
            <a:pPr hangingPunct="0">
              <a:lnSpc>
                <a:spcPct val="115000"/>
              </a:lnSpc>
              <a:spcAft>
                <a:spcPts val="1000"/>
              </a:spcAft>
            </a:pPr>
            <a:r>
              <a:rPr lang="en-IN" sz="1800" kern="150" dirty="0">
                <a:effectLst/>
                <a:latin typeface="Calibri" panose="020F0502020204030204" pitchFamily="34" charset="0"/>
                <a:ea typeface="Calibri" panose="020F0502020204030204" pitchFamily="34" charset="0"/>
                <a:cs typeface="Calibri" panose="020F0502020204030204" pitchFamily="34" charset="0"/>
              </a:rPr>
              <a:t>                                          </a:t>
            </a:r>
            <a:r>
              <a:rPr lang="en-IN" sz="1800" b="1" kern="150" dirty="0">
                <a:effectLst/>
                <a:latin typeface="Calibri" panose="020F0502020204030204" pitchFamily="34" charset="0"/>
                <a:ea typeface="Calibri" panose="020F0502020204030204" pitchFamily="34" charset="0"/>
                <a:cs typeface="Calibri" panose="020F0502020204030204" pitchFamily="34" charset="0"/>
              </a:rPr>
              <a:t>WebDriver driver = new </a:t>
            </a:r>
            <a:r>
              <a:rPr lang="en-IN" sz="1800" b="1" kern="150" dirty="0" err="1">
                <a:effectLst/>
                <a:latin typeface="Calibri" panose="020F0502020204030204" pitchFamily="34" charset="0"/>
                <a:ea typeface="Calibri" panose="020F0502020204030204" pitchFamily="34" charset="0"/>
                <a:cs typeface="Calibri" panose="020F0502020204030204" pitchFamily="34" charset="0"/>
              </a:rPr>
              <a:t>ChromeDriver</a:t>
            </a:r>
            <a:r>
              <a:rPr lang="en-IN" sz="1800" b="1" kern="150" dirty="0">
                <a:effectLst/>
                <a:latin typeface="Calibri" panose="020F0502020204030204" pitchFamily="34" charset="0"/>
                <a:ea typeface="Calibri" panose="020F0502020204030204" pitchFamily="34" charset="0"/>
                <a:cs typeface="Calibri" panose="020F0502020204030204" pitchFamily="34" charset="0"/>
              </a:rPr>
              <a:t>();</a:t>
            </a:r>
            <a:endParaRPr lang="en-IN" sz="1800" kern="150" dirty="0">
              <a:effectLst/>
              <a:latin typeface="Calibri" panose="020F0502020204030204" pitchFamily="34" charset="0"/>
              <a:ea typeface="Times New Roman" panose="02020603050405020304" pitchFamily="18" charset="0"/>
              <a:cs typeface="Times New Roman" panose="02020603050405020304" pitchFamily="18" charset="0"/>
            </a:endParaRPr>
          </a:p>
          <a:p>
            <a:pPr marL="285750" indent="-285750" hangingPunct="0">
              <a:lnSpc>
                <a:spcPct val="115000"/>
              </a:lnSpc>
              <a:spcAft>
                <a:spcPts val="1000"/>
              </a:spcAft>
              <a:buFont typeface="Arial" panose="020B0604020202020204" pitchFamily="34" charset="0"/>
              <a:buChar char="•"/>
            </a:pPr>
            <a:r>
              <a:rPr lang="en-IN" sz="1800" kern="150" dirty="0">
                <a:effectLst/>
                <a:latin typeface="Calibri" panose="020F0502020204030204" pitchFamily="34" charset="0"/>
                <a:ea typeface="Calibri" panose="020F0502020204030204" pitchFamily="34" charset="0"/>
                <a:cs typeface="Calibri" panose="020F0502020204030204" pitchFamily="34" charset="0"/>
              </a:rPr>
              <a:t>WebDriver is an interface.</a:t>
            </a:r>
            <a:endParaRPr lang="en-IN" sz="1800" kern="150" dirty="0">
              <a:effectLst/>
              <a:latin typeface="Calibri" panose="020F0502020204030204" pitchFamily="34" charset="0"/>
              <a:ea typeface="Times New Roman" panose="02020603050405020304" pitchFamily="18" charset="0"/>
              <a:cs typeface="Times New Roman" panose="02020603050405020304" pitchFamily="18" charset="0"/>
            </a:endParaRPr>
          </a:p>
          <a:p>
            <a:pPr marL="285750" indent="-285750" hangingPunct="0">
              <a:lnSpc>
                <a:spcPct val="115000"/>
              </a:lnSpc>
              <a:spcAft>
                <a:spcPts val="1000"/>
              </a:spcAft>
              <a:buFont typeface="Arial" panose="020B0604020202020204" pitchFamily="34" charset="0"/>
              <a:buChar char="•"/>
            </a:pPr>
            <a:r>
              <a:rPr lang="en-IN" sz="1800" kern="150" dirty="0">
                <a:effectLst/>
                <a:latin typeface="Calibri" panose="020F0502020204030204" pitchFamily="34" charset="0"/>
                <a:ea typeface="Calibri" panose="020F0502020204030204" pitchFamily="34" charset="0"/>
                <a:cs typeface="Calibri" panose="020F0502020204030204" pitchFamily="34" charset="0"/>
              </a:rPr>
              <a:t>Driver is a variable name. it represents an instance of the WebDriver</a:t>
            </a:r>
            <a:endParaRPr lang="en-IN" sz="1800" kern="150" dirty="0">
              <a:effectLst/>
              <a:latin typeface="Calibri" panose="020F0502020204030204" pitchFamily="34" charset="0"/>
              <a:ea typeface="Times New Roman" panose="02020603050405020304" pitchFamily="18" charset="0"/>
              <a:cs typeface="Times New Roman" panose="02020603050405020304" pitchFamily="18" charset="0"/>
            </a:endParaRPr>
          </a:p>
          <a:p>
            <a:pPr marL="285750" indent="-285750" hangingPunct="0">
              <a:lnSpc>
                <a:spcPct val="115000"/>
              </a:lnSpc>
              <a:spcAft>
                <a:spcPts val="1000"/>
              </a:spcAft>
              <a:buFont typeface="Arial" panose="020B0604020202020204" pitchFamily="34" charset="0"/>
              <a:buChar char="•"/>
            </a:pPr>
            <a:r>
              <a:rPr lang="en-IN" sz="1800" kern="150" dirty="0">
                <a:effectLst/>
                <a:latin typeface="Calibri" panose="020F0502020204030204" pitchFamily="34" charset="0"/>
                <a:ea typeface="Calibri" panose="020F0502020204030204" pitchFamily="34" charset="0"/>
                <a:cs typeface="Calibri" panose="020F0502020204030204" pitchFamily="34" charset="0"/>
              </a:rPr>
              <a:t>New </a:t>
            </a:r>
            <a:r>
              <a:rPr lang="en-IN" sz="1800" kern="150" dirty="0" err="1">
                <a:effectLst/>
                <a:latin typeface="Calibri" panose="020F0502020204030204" pitchFamily="34" charset="0"/>
                <a:ea typeface="Calibri" panose="020F0502020204030204" pitchFamily="34" charset="0"/>
                <a:cs typeface="Calibri" panose="020F0502020204030204" pitchFamily="34" charset="0"/>
              </a:rPr>
              <a:t>ChromeDriver</a:t>
            </a:r>
            <a:r>
              <a:rPr lang="en-IN" sz="1800" kern="150" dirty="0">
                <a:effectLst/>
                <a:latin typeface="Calibri" panose="020F0502020204030204" pitchFamily="34" charset="0"/>
                <a:ea typeface="Calibri" panose="020F0502020204030204" pitchFamily="34" charset="0"/>
                <a:cs typeface="Calibri" panose="020F0502020204030204" pitchFamily="34" charset="0"/>
              </a:rPr>
              <a:t>() is creating a new instance of the </a:t>
            </a:r>
            <a:r>
              <a:rPr lang="en-IN" sz="1800" kern="150" dirty="0" err="1">
                <a:effectLst/>
                <a:latin typeface="Calibri" panose="020F0502020204030204" pitchFamily="34" charset="0"/>
                <a:ea typeface="Calibri" panose="020F0502020204030204" pitchFamily="34" charset="0"/>
                <a:cs typeface="Calibri" panose="020F0502020204030204" pitchFamily="34" charset="0"/>
              </a:rPr>
              <a:t>ChromeDriver</a:t>
            </a:r>
            <a:r>
              <a:rPr lang="en-IN" sz="1800" kern="150" dirty="0">
                <a:effectLst/>
                <a:latin typeface="Calibri" panose="020F0502020204030204" pitchFamily="34" charset="0"/>
                <a:ea typeface="Calibri" panose="020F0502020204030204" pitchFamily="34" charset="0"/>
                <a:cs typeface="Calibri" panose="020F0502020204030204" pitchFamily="34" charset="0"/>
              </a:rPr>
              <a:t> class.</a:t>
            </a:r>
            <a:endParaRPr lang="en-IN" sz="1800" kern="150" dirty="0">
              <a:effectLst/>
              <a:latin typeface="Calibri" panose="020F0502020204030204" pitchFamily="34" charset="0"/>
              <a:ea typeface="Times New Roman" panose="02020603050405020304" pitchFamily="18" charset="0"/>
              <a:cs typeface="Times New Roman" panose="02020603050405020304" pitchFamily="18" charset="0"/>
            </a:endParaRPr>
          </a:p>
          <a:p>
            <a:pPr marL="285750" indent="-285750" hangingPunct="0">
              <a:lnSpc>
                <a:spcPct val="115000"/>
              </a:lnSpc>
              <a:spcAft>
                <a:spcPts val="1000"/>
              </a:spcAft>
              <a:buFont typeface="Arial" panose="020B0604020202020204" pitchFamily="34" charset="0"/>
              <a:buChar char="•"/>
            </a:pPr>
            <a:r>
              <a:rPr lang="en-IN" sz="1800" kern="150" dirty="0">
                <a:effectLst/>
                <a:latin typeface="Calibri" panose="020F0502020204030204" pitchFamily="34" charset="0"/>
                <a:ea typeface="Calibri" panose="020F0502020204030204" pitchFamily="34" charset="0"/>
                <a:cs typeface="Calibri" panose="020F0502020204030204" pitchFamily="34" charset="0"/>
              </a:rPr>
              <a:t>It initializes and launches a new Chrome browser window, allowing you to automate interactions with web elements and perform various actions on the webpage.</a:t>
            </a:r>
            <a:endParaRPr lang="en-IN" sz="1800" kern="150" dirty="0">
              <a:effectLst/>
              <a:latin typeface="Calibri" panose="020F0502020204030204" pitchFamily="34" charset="0"/>
              <a:ea typeface="Times New Roman" panose="02020603050405020304" pitchFamily="18" charset="0"/>
              <a:cs typeface="Times New Roman" panose="02020603050405020304" pitchFamily="18" charset="0"/>
            </a:endParaRPr>
          </a:p>
          <a:p>
            <a:pPr hangingPunct="0">
              <a:lnSpc>
                <a:spcPct val="115000"/>
              </a:lnSpc>
              <a:spcAft>
                <a:spcPts val="1000"/>
              </a:spcAft>
            </a:pPr>
            <a:r>
              <a:rPr lang="en-IN" sz="1800" kern="150" dirty="0">
                <a:effectLst/>
                <a:latin typeface="Calibri" panose="020F0502020204030204" pitchFamily="34" charset="0"/>
                <a:ea typeface="Times New Roman" panose="02020603050405020304" pitchFamily="18" charset="0"/>
                <a:cs typeface="Times New Roman" panose="02020603050405020304" pitchFamily="18" charset="0"/>
              </a:rPr>
              <a:t> </a:t>
            </a:r>
          </a:p>
          <a:p>
            <a:endParaRPr lang="en-IN" dirty="0"/>
          </a:p>
        </p:txBody>
      </p:sp>
    </p:spTree>
    <p:extLst>
      <p:ext uri="{BB962C8B-B14F-4D97-AF65-F5344CB8AC3E}">
        <p14:creationId xmlns:p14="http://schemas.microsoft.com/office/powerpoint/2010/main" val="7395926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pic>
        <p:nvPicPr>
          <p:cNvPr id="229" name="Google Shape;229;p25"/>
          <p:cNvPicPr preferRelativeResize="0"/>
          <p:nvPr/>
        </p:nvPicPr>
        <p:blipFill rotWithShape="1">
          <a:blip r:embed="rId3">
            <a:alphaModFix/>
          </a:blip>
          <a:srcRect/>
          <a:stretch/>
        </p:blipFill>
        <p:spPr>
          <a:xfrm rot="-6290961">
            <a:off x="-1968879" y="3277793"/>
            <a:ext cx="3937758" cy="3731413"/>
          </a:xfrm>
          <a:prstGeom prst="rect">
            <a:avLst/>
          </a:prstGeom>
          <a:noFill/>
          <a:ln>
            <a:noFill/>
          </a:ln>
        </p:spPr>
      </p:pic>
      <p:pic>
        <p:nvPicPr>
          <p:cNvPr id="230" name="Google Shape;230;p25"/>
          <p:cNvPicPr preferRelativeResize="0"/>
          <p:nvPr/>
        </p:nvPicPr>
        <p:blipFill rotWithShape="1">
          <a:blip r:embed="rId3">
            <a:alphaModFix/>
          </a:blip>
          <a:srcRect/>
          <a:stretch/>
        </p:blipFill>
        <p:spPr>
          <a:xfrm rot="10232542">
            <a:off x="-1525971" y="-2148687"/>
            <a:ext cx="3937757" cy="3731411"/>
          </a:xfrm>
          <a:prstGeom prst="rect">
            <a:avLst/>
          </a:prstGeom>
          <a:noFill/>
          <a:ln>
            <a:noFill/>
          </a:ln>
        </p:spPr>
      </p:pic>
      <p:sp>
        <p:nvSpPr>
          <p:cNvPr id="2" name="TextBox 1">
            <a:extLst>
              <a:ext uri="{FF2B5EF4-FFF2-40B4-BE49-F238E27FC236}">
                <a16:creationId xmlns:a16="http://schemas.microsoft.com/office/drawing/2014/main" id="{A974C919-0DBD-BD5D-3AAF-0DF8A4ADD830}"/>
              </a:ext>
            </a:extLst>
          </p:cNvPr>
          <p:cNvSpPr txBox="1"/>
          <p:nvPr/>
        </p:nvSpPr>
        <p:spPr>
          <a:xfrm>
            <a:off x="2631585" y="200919"/>
            <a:ext cx="3581987" cy="830997"/>
          </a:xfrm>
          <a:prstGeom prst="rect">
            <a:avLst/>
          </a:prstGeom>
          <a:noFill/>
        </p:spPr>
        <p:txBody>
          <a:bodyPr wrap="square" rtlCol="0">
            <a:spAutoFit/>
          </a:bodyPr>
          <a:lstStyle/>
          <a:p>
            <a:pPr algn="ctr"/>
            <a:r>
              <a:rPr lang="en-US" sz="2400" b="1" dirty="0">
                <a:latin typeface="Times New Roman" panose="02020603050405020304" pitchFamily="18" charset="0"/>
                <a:cs typeface="Times New Roman" panose="02020603050405020304" pitchFamily="18" charset="0"/>
              </a:rPr>
              <a:t>Page Object Model (POM)</a:t>
            </a:r>
            <a:endParaRPr lang="en-IN" sz="2400" b="1"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A9408C2C-3F13-4217-8953-7FAB2557BC20}"/>
              </a:ext>
            </a:extLst>
          </p:cNvPr>
          <p:cNvSpPr txBox="1"/>
          <p:nvPr/>
        </p:nvSpPr>
        <p:spPr>
          <a:xfrm>
            <a:off x="209227" y="1106978"/>
            <a:ext cx="8725546" cy="2055756"/>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Page Object Model, also knows as POM, is a design pattern in Selenium that create an object repository for storing all web elements. </a:t>
            </a:r>
          </a:p>
          <a:p>
            <a:pPr marL="285750" indent="-285750">
              <a:lnSpc>
                <a:spcPct val="107000"/>
              </a:lnSpc>
              <a:spcAft>
                <a:spcPts val="800"/>
              </a:spcAft>
              <a:buFont typeface="Arial" panose="020B0604020202020204" pitchFamily="34" charset="0"/>
              <a:buChar char="•"/>
            </a:pP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It helps reduce code duplication and improves test case maintenance.</a:t>
            </a:r>
          </a:p>
          <a:p>
            <a:pPr marL="285750" indent="-285750">
              <a:lnSpc>
                <a:spcPct val="107000"/>
              </a:lnSpc>
              <a:spcAft>
                <a:spcPts val="800"/>
              </a:spcAft>
              <a:buFont typeface="Arial" panose="020B0604020202020204" pitchFamily="34" charset="0"/>
              <a:buChar char="•"/>
            </a:pP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In POM, consider each web page of an application as a class file. Each class file will contain only corresponding web page elements . Using these elements, testers can perform operations on the website under test</a:t>
            </a:r>
          </a:p>
        </p:txBody>
      </p:sp>
      <p:pic>
        <p:nvPicPr>
          <p:cNvPr id="1026" name="Picture 2" descr="Page Object Model (POM) - GeeksforGeeks">
            <a:extLst>
              <a:ext uri="{FF2B5EF4-FFF2-40B4-BE49-F238E27FC236}">
                <a16:creationId xmlns:a16="http://schemas.microsoft.com/office/drawing/2014/main" id="{83C96575-3EFB-3C39-BC9C-49ADA9A57EF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91392" y="3062933"/>
            <a:ext cx="5312268" cy="20557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9990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pic>
        <p:nvPicPr>
          <p:cNvPr id="229" name="Google Shape;229;p25"/>
          <p:cNvPicPr preferRelativeResize="0"/>
          <p:nvPr/>
        </p:nvPicPr>
        <p:blipFill rotWithShape="1">
          <a:blip r:embed="rId3">
            <a:alphaModFix/>
          </a:blip>
          <a:srcRect/>
          <a:stretch/>
        </p:blipFill>
        <p:spPr>
          <a:xfrm rot="-6290961">
            <a:off x="-1968879" y="3277793"/>
            <a:ext cx="3937758" cy="3731413"/>
          </a:xfrm>
          <a:prstGeom prst="rect">
            <a:avLst/>
          </a:prstGeom>
          <a:noFill/>
          <a:ln>
            <a:noFill/>
          </a:ln>
        </p:spPr>
      </p:pic>
      <p:pic>
        <p:nvPicPr>
          <p:cNvPr id="230" name="Google Shape;230;p25"/>
          <p:cNvPicPr preferRelativeResize="0"/>
          <p:nvPr/>
        </p:nvPicPr>
        <p:blipFill rotWithShape="1">
          <a:blip r:embed="rId3">
            <a:alphaModFix/>
          </a:blip>
          <a:srcRect/>
          <a:stretch/>
        </p:blipFill>
        <p:spPr>
          <a:xfrm rot="10232542">
            <a:off x="-1525971" y="-2148687"/>
            <a:ext cx="3937757" cy="3731411"/>
          </a:xfrm>
          <a:prstGeom prst="rect">
            <a:avLst/>
          </a:prstGeom>
          <a:noFill/>
          <a:ln>
            <a:noFill/>
          </a:ln>
        </p:spPr>
      </p:pic>
      <p:sp>
        <p:nvSpPr>
          <p:cNvPr id="2" name="TextBox 1">
            <a:extLst>
              <a:ext uri="{FF2B5EF4-FFF2-40B4-BE49-F238E27FC236}">
                <a16:creationId xmlns:a16="http://schemas.microsoft.com/office/drawing/2014/main" id="{A974C919-0DBD-BD5D-3AAF-0DF8A4ADD830}"/>
              </a:ext>
            </a:extLst>
          </p:cNvPr>
          <p:cNvSpPr txBox="1"/>
          <p:nvPr/>
        </p:nvSpPr>
        <p:spPr>
          <a:xfrm>
            <a:off x="2691594" y="52973"/>
            <a:ext cx="3608469" cy="830997"/>
          </a:xfrm>
          <a:prstGeom prst="rect">
            <a:avLst/>
          </a:prstGeom>
          <a:noFill/>
        </p:spPr>
        <p:txBody>
          <a:bodyPr wrap="square" rtlCol="0">
            <a:spAutoFit/>
          </a:bodyPr>
          <a:lstStyle/>
          <a:p>
            <a:pPr algn="ctr"/>
            <a:r>
              <a:rPr lang="en-US" sz="2400" b="1" dirty="0">
                <a:latin typeface="Times New Roman" panose="02020603050405020304" pitchFamily="18" charset="0"/>
                <a:cs typeface="Times New Roman" panose="02020603050405020304" pitchFamily="18" charset="0"/>
              </a:rPr>
              <a:t>Page Object Model (POM)</a:t>
            </a:r>
            <a:endParaRPr lang="en-IN" sz="2400" b="1"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E58BCA8B-7CA7-F6C7-AA61-7896C1173AED}"/>
              </a:ext>
            </a:extLst>
          </p:cNvPr>
          <p:cNvSpPr txBox="1"/>
          <p:nvPr/>
        </p:nvSpPr>
        <p:spPr>
          <a:xfrm>
            <a:off x="426200" y="766661"/>
            <a:ext cx="8400083" cy="3654142"/>
          </a:xfrm>
          <a:prstGeom prst="rect">
            <a:avLst/>
          </a:prstGeom>
          <a:noFill/>
        </p:spPr>
        <p:txBody>
          <a:bodyPr wrap="square">
            <a:spAutoFit/>
          </a:bodyPr>
          <a:lstStyle/>
          <a:p>
            <a:pPr>
              <a:lnSpc>
                <a:spcPct val="107000"/>
              </a:lnSpc>
              <a:spcAft>
                <a:spcPts val="800"/>
              </a:spcAft>
            </a:pPr>
            <a:r>
              <a:rPr lang="en-IN" sz="2000" b="1" kern="100" dirty="0">
                <a:effectLst/>
                <a:latin typeface="Times New Roman" panose="02020603050405020304" pitchFamily="18" charset="0"/>
                <a:ea typeface="Calibri" panose="020F0502020204030204" pitchFamily="34" charset="0"/>
                <a:cs typeface="Times New Roman" panose="02020603050405020304" pitchFamily="18" charset="0"/>
              </a:rPr>
              <a:t>Why Page Object Model ?</a:t>
            </a:r>
          </a:p>
          <a:p>
            <a:pPr>
              <a:lnSpc>
                <a:spcPct val="107000"/>
              </a:lnSpc>
              <a:spcAft>
                <a:spcPts val="800"/>
              </a:spcAft>
            </a:pPr>
            <a:r>
              <a:rPr lang="en-IN" sz="1600" kern="100" dirty="0">
                <a:effectLst/>
                <a:latin typeface="Times New Roman" panose="02020603050405020304" pitchFamily="18" charset="0"/>
                <a:ea typeface="Calibri" panose="020F0502020204030204" pitchFamily="34" charset="0"/>
                <a:cs typeface="Times New Roman" panose="02020603050405020304" pitchFamily="18" charset="0"/>
              </a:rPr>
              <a:t>Increasing automation test coverage can result in unmaintainable project structure if locators are not managed in the right way and this can happen due to the duplication of code or mainly due to duplicated usage of locators.</a:t>
            </a:r>
          </a:p>
          <a:p>
            <a:pPr>
              <a:lnSpc>
                <a:spcPct val="107000"/>
              </a:lnSpc>
              <a:spcAft>
                <a:spcPts val="800"/>
              </a:spcAft>
            </a:pPr>
            <a:r>
              <a:rPr lang="en-IN" sz="1600" b="1" kern="100" dirty="0">
                <a:effectLst/>
                <a:latin typeface="Times New Roman" panose="02020603050405020304" pitchFamily="18" charset="0"/>
                <a:ea typeface="Calibri" panose="020F0502020204030204" pitchFamily="34" charset="0"/>
                <a:cs typeface="Times New Roman" panose="02020603050405020304" pitchFamily="18" charset="0"/>
              </a:rPr>
              <a:t>Advantages :</a:t>
            </a:r>
          </a:p>
          <a:p>
            <a:pPr marL="285750" indent="-285750">
              <a:lnSpc>
                <a:spcPct val="107000"/>
              </a:lnSpc>
              <a:spcAft>
                <a:spcPts val="800"/>
              </a:spcAft>
              <a:buFont typeface="Arial" panose="020B0604020202020204" pitchFamily="34" charset="0"/>
              <a:buChar char="•"/>
            </a:pPr>
            <a:r>
              <a:rPr lang="en-IN" sz="1600" b="1" kern="100" dirty="0">
                <a:effectLst/>
                <a:latin typeface="Times New Roman" panose="02020603050405020304" pitchFamily="18" charset="0"/>
                <a:ea typeface="Calibri" panose="020F0502020204030204" pitchFamily="34" charset="0"/>
                <a:cs typeface="Times New Roman" panose="02020603050405020304" pitchFamily="18" charset="0"/>
              </a:rPr>
              <a:t>Improved code reusability: </a:t>
            </a:r>
            <a:r>
              <a:rPr lang="en-IN" sz="1600" kern="100" dirty="0">
                <a:effectLst/>
                <a:latin typeface="Times New Roman" panose="02020603050405020304" pitchFamily="18" charset="0"/>
                <a:ea typeface="Calibri" panose="020F0502020204030204" pitchFamily="34" charset="0"/>
                <a:cs typeface="Times New Roman" panose="02020603050405020304" pitchFamily="18" charset="0"/>
              </a:rPr>
              <a:t>The same Page Object class can be used across multiple test cases, reducing the need for code duplication and improving code reusability.</a:t>
            </a:r>
          </a:p>
          <a:p>
            <a:pPr marL="285750" indent="-285750">
              <a:lnSpc>
                <a:spcPct val="107000"/>
              </a:lnSpc>
              <a:spcAft>
                <a:spcPts val="800"/>
              </a:spcAft>
              <a:buFont typeface="Arial" panose="020B0604020202020204" pitchFamily="34" charset="0"/>
              <a:buChar char="•"/>
            </a:pPr>
            <a:r>
              <a:rPr lang="en-IN" sz="1600" b="1" kern="100" dirty="0">
                <a:effectLst/>
                <a:latin typeface="Times New Roman" panose="02020603050405020304" pitchFamily="18" charset="0"/>
                <a:ea typeface="Calibri" panose="020F0502020204030204" pitchFamily="34" charset="0"/>
                <a:cs typeface="Times New Roman" panose="02020603050405020304" pitchFamily="18" charset="0"/>
              </a:rPr>
              <a:t>Easy maintenance : </a:t>
            </a:r>
            <a:r>
              <a:rPr lang="en-IN" sz="1600" kern="100" dirty="0">
                <a:effectLst/>
                <a:latin typeface="Times New Roman" panose="02020603050405020304" pitchFamily="18" charset="0"/>
                <a:ea typeface="Calibri" panose="020F0502020204030204" pitchFamily="34" charset="0"/>
                <a:cs typeface="Times New Roman" panose="02020603050405020304" pitchFamily="18" charset="0"/>
              </a:rPr>
              <a:t>POM separates the web elements from the test code, making it easier to maintain the code.</a:t>
            </a:r>
          </a:p>
          <a:p>
            <a:pPr marL="285750" indent="-285750">
              <a:lnSpc>
                <a:spcPct val="107000"/>
              </a:lnSpc>
              <a:spcAft>
                <a:spcPts val="800"/>
              </a:spcAft>
              <a:buFont typeface="Arial" panose="020B0604020202020204" pitchFamily="34" charset="0"/>
              <a:buChar char="•"/>
            </a:pPr>
            <a:r>
              <a:rPr lang="en-IN" sz="1600" b="1" kern="100" dirty="0">
                <a:effectLst/>
                <a:latin typeface="Times New Roman" panose="02020603050405020304" pitchFamily="18" charset="0"/>
                <a:ea typeface="Calibri" panose="020F0502020204030204" pitchFamily="34" charset="0"/>
                <a:cs typeface="Times New Roman" panose="02020603050405020304" pitchFamily="18" charset="0"/>
              </a:rPr>
              <a:t>Increases test coverage: </a:t>
            </a:r>
            <a:r>
              <a:rPr lang="en-IN" sz="1600" kern="100" dirty="0">
                <a:effectLst/>
                <a:latin typeface="Times New Roman" panose="02020603050405020304" pitchFamily="18" charset="0"/>
                <a:ea typeface="Calibri" panose="020F0502020204030204" pitchFamily="34" charset="0"/>
                <a:cs typeface="Times New Roman" panose="02020603050405020304" pitchFamily="18" charset="0"/>
              </a:rPr>
              <a:t>POM enables testers to create more tests with less effort.</a:t>
            </a:r>
          </a:p>
          <a:p>
            <a:pPr marL="285750" indent="-285750">
              <a:lnSpc>
                <a:spcPct val="107000"/>
              </a:lnSpc>
              <a:spcAft>
                <a:spcPts val="800"/>
              </a:spcAft>
              <a:buFont typeface="Arial" panose="020B0604020202020204" pitchFamily="34" charset="0"/>
              <a:buChar char="•"/>
            </a:pPr>
            <a:r>
              <a:rPr lang="en-IN" sz="1600" b="1" kern="100" dirty="0">
                <a:effectLst/>
                <a:latin typeface="Times New Roman" panose="02020603050405020304" pitchFamily="18" charset="0"/>
                <a:ea typeface="Calibri" panose="020F0502020204030204" pitchFamily="34" charset="0"/>
                <a:cs typeface="Times New Roman" panose="02020603050405020304" pitchFamily="18" charset="0"/>
              </a:rPr>
              <a:t>Better code readability : </a:t>
            </a:r>
            <a:r>
              <a:rPr lang="en-IN" sz="1600" kern="100" dirty="0">
                <a:effectLst/>
                <a:latin typeface="Times New Roman" panose="02020603050405020304" pitchFamily="18" charset="0"/>
                <a:ea typeface="Calibri" panose="020F0502020204030204" pitchFamily="34" charset="0"/>
                <a:cs typeface="Times New Roman" panose="02020603050405020304" pitchFamily="18" charset="0"/>
              </a:rPr>
              <a:t>POM makes the test code mare readable and easier to understand.</a:t>
            </a:r>
          </a:p>
        </p:txBody>
      </p:sp>
    </p:spTree>
    <p:extLst>
      <p:ext uri="{BB962C8B-B14F-4D97-AF65-F5344CB8AC3E}">
        <p14:creationId xmlns:p14="http://schemas.microsoft.com/office/powerpoint/2010/main" val="31617811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pic>
        <p:nvPicPr>
          <p:cNvPr id="229" name="Google Shape;229;p25"/>
          <p:cNvPicPr preferRelativeResize="0"/>
          <p:nvPr/>
        </p:nvPicPr>
        <p:blipFill rotWithShape="1">
          <a:blip r:embed="rId3">
            <a:alphaModFix/>
          </a:blip>
          <a:srcRect/>
          <a:stretch/>
        </p:blipFill>
        <p:spPr>
          <a:xfrm rot="-6290961">
            <a:off x="-1968879" y="3277793"/>
            <a:ext cx="3937758" cy="3731413"/>
          </a:xfrm>
          <a:prstGeom prst="rect">
            <a:avLst/>
          </a:prstGeom>
          <a:noFill/>
          <a:ln>
            <a:noFill/>
          </a:ln>
        </p:spPr>
      </p:pic>
      <p:pic>
        <p:nvPicPr>
          <p:cNvPr id="230" name="Google Shape;230;p25"/>
          <p:cNvPicPr preferRelativeResize="0"/>
          <p:nvPr/>
        </p:nvPicPr>
        <p:blipFill rotWithShape="1">
          <a:blip r:embed="rId3">
            <a:alphaModFix/>
          </a:blip>
          <a:srcRect/>
          <a:stretch/>
        </p:blipFill>
        <p:spPr>
          <a:xfrm rot="10232542">
            <a:off x="-1525971" y="-2148687"/>
            <a:ext cx="3937757" cy="3731411"/>
          </a:xfrm>
          <a:prstGeom prst="rect">
            <a:avLst/>
          </a:prstGeom>
          <a:noFill/>
          <a:ln>
            <a:noFill/>
          </a:ln>
        </p:spPr>
      </p:pic>
      <p:sp>
        <p:nvSpPr>
          <p:cNvPr id="2" name="TextBox 1">
            <a:extLst>
              <a:ext uri="{FF2B5EF4-FFF2-40B4-BE49-F238E27FC236}">
                <a16:creationId xmlns:a16="http://schemas.microsoft.com/office/drawing/2014/main" id="{A974C919-0DBD-BD5D-3AAF-0DF8A4ADD830}"/>
              </a:ext>
            </a:extLst>
          </p:cNvPr>
          <p:cNvSpPr txBox="1"/>
          <p:nvPr/>
        </p:nvSpPr>
        <p:spPr>
          <a:xfrm>
            <a:off x="2870421" y="310101"/>
            <a:ext cx="3581987" cy="830997"/>
          </a:xfrm>
          <a:prstGeom prst="rect">
            <a:avLst/>
          </a:prstGeom>
          <a:noFill/>
        </p:spPr>
        <p:txBody>
          <a:bodyPr wrap="square" rtlCol="0">
            <a:spAutoFit/>
          </a:bodyPr>
          <a:lstStyle/>
          <a:p>
            <a:pPr algn="ctr"/>
            <a:r>
              <a:rPr lang="en-US" sz="2400" b="1" dirty="0">
                <a:latin typeface="Times New Roman" panose="02020603050405020304" pitchFamily="18" charset="0"/>
                <a:cs typeface="Times New Roman" panose="02020603050405020304" pitchFamily="18" charset="0"/>
              </a:rPr>
              <a:t>Page Object Model (POM)</a:t>
            </a:r>
            <a:endParaRPr lang="en-IN" sz="2400" b="1"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D9C12B2D-7003-C1AC-90D0-C077889D20E1}"/>
              </a:ext>
            </a:extLst>
          </p:cNvPr>
          <p:cNvSpPr txBox="1"/>
          <p:nvPr/>
        </p:nvSpPr>
        <p:spPr>
          <a:xfrm>
            <a:off x="767165" y="1278610"/>
            <a:ext cx="7772399" cy="2795445"/>
          </a:xfrm>
          <a:prstGeom prst="rect">
            <a:avLst/>
          </a:prstGeom>
          <a:noFill/>
        </p:spPr>
        <p:txBody>
          <a:bodyPr wrap="square">
            <a:spAutoFit/>
          </a:bodyPr>
          <a:lstStyle/>
          <a:p>
            <a:pPr>
              <a:lnSpc>
                <a:spcPct val="107000"/>
              </a:lnSpc>
              <a:spcAft>
                <a:spcPts val="800"/>
              </a:spcAft>
            </a:pPr>
            <a:r>
              <a:rPr lang="en-IN" sz="2000" b="1" kern="100" dirty="0">
                <a:effectLst/>
                <a:latin typeface="Times New Roman" panose="02020603050405020304" pitchFamily="18" charset="0"/>
                <a:ea typeface="Calibri" panose="020F0502020204030204" pitchFamily="34" charset="0"/>
                <a:cs typeface="Times New Roman" panose="02020603050405020304" pitchFamily="18" charset="0"/>
              </a:rPr>
              <a:t>Rules of Page Object Model :</a:t>
            </a:r>
          </a:p>
          <a:p>
            <a:pPr>
              <a:lnSpc>
                <a:spcPct val="107000"/>
              </a:lnSpc>
              <a:spcAft>
                <a:spcPts val="800"/>
              </a:spcAft>
            </a:pP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Rule 1: Every  page to be tested should have a Page class.</a:t>
            </a:r>
          </a:p>
          <a:p>
            <a:pPr>
              <a:lnSpc>
                <a:spcPct val="107000"/>
              </a:lnSpc>
              <a:spcAft>
                <a:spcPts val="800"/>
              </a:spcAft>
            </a:pP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Rule 2: All the page classes should be in a same package.</a:t>
            </a:r>
          </a:p>
          <a:p>
            <a:pPr>
              <a:lnSpc>
                <a:spcPct val="107000"/>
              </a:lnSpc>
              <a:spcAft>
                <a:spcPts val="800"/>
              </a:spcAft>
            </a:pP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Rule 3: Every page class will have a corresponding Test class.</a:t>
            </a:r>
          </a:p>
          <a:p>
            <a:pPr>
              <a:lnSpc>
                <a:spcPct val="107000"/>
              </a:lnSpc>
              <a:spcAft>
                <a:spcPts val="800"/>
              </a:spcAft>
            </a:pP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            Test class will actually execute the action methods created in page classes.</a:t>
            </a:r>
          </a:p>
          <a:p>
            <a:pPr>
              <a:lnSpc>
                <a:spcPct val="107000"/>
              </a:lnSpc>
              <a:spcAft>
                <a:spcPts val="800"/>
              </a:spcAft>
            </a:pP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Rule 4: The driver object will be created in a Base package, </a:t>
            </a:r>
            <a:r>
              <a:rPr lang="en-IN" sz="1800" kern="100" dirty="0" err="1">
                <a:effectLst/>
                <a:latin typeface="Times New Roman" panose="02020603050405020304" pitchFamily="18" charset="0"/>
                <a:ea typeface="Calibri" panose="020F0502020204030204" pitchFamily="34" charset="0"/>
                <a:cs typeface="Times New Roman" panose="02020603050405020304" pitchFamily="18" charset="0"/>
              </a:rPr>
              <a:t>TestBase</a:t>
            </a: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 class.</a:t>
            </a:r>
          </a:p>
          <a:p>
            <a:pPr>
              <a:lnSpc>
                <a:spcPct val="107000"/>
              </a:lnSpc>
              <a:spcAft>
                <a:spcPts val="800"/>
              </a:spcAft>
            </a:pP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            All the class that needs driver object will extends the </a:t>
            </a:r>
            <a:r>
              <a:rPr lang="en-IN" sz="1800" kern="100" dirty="0" err="1">
                <a:effectLst/>
                <a:latin typeface="Times New Roman" panose="02020603050405020304" pitchFamily="18" charset="0"/>
                <a:ea typeface="Calibri" panose="020F0502020204030204" pitchFamily="34" charset="0"/>
                <a:cs typeface="Times New Roman" panose="02020603050405020304" pitchFamily="18" charset="0"/>
              </a:rPr>
              <a:t>TestBase</a:t>
            </a: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 class.</a:t>
            </a:r>
          </a:p>
        </p:txBody>
      </p:sp>
    </p:spTree>
    <p:extLst>
      <p:ext uri="{BB962C8B-B14F-4D97-AF65-F5344CB8AC3E}">
        <p14:creationId xmlns:p14="http://schemas.microsoft.com/office/powerpoint/2010/main" val="25343772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pic>
        <p:nvPicPr>
          <p:cNvPr id="229" name="Google Shape;229;p25"/>
          <p:cNvPicPr preferRelativeResize="0"/>
          <p:nvPr/>
        </p:nvPicPr>
        <p:blipFill rotWithShape="1">
          <a:blip r:embed="rId3">
            <a:alphaModFix/>
          </a:blip>
          <a:srcRect/>
          <a:stretch/>
        </p:blipFill>
        <p:spPr>
          <a:xfrm rot="-6290961">
            <a:off x="-1968879" y="3277793"/>
            <a:ext cx="3937758" cy="3731413"/>
          </a:xfrm>
          <a:prstGeom prst="rect">
            <a:avLst/>
          </a:prstGeom>
          <a:noFill/>
          <a:ln>
            <a:noFill/>
          </a:ln>
        </p:spPr>
      </p:pic>
      <p:pic>
        <p:nvPicPr>
          <p:cNvPr id="230" name="Google Shape;230;p25"/>
          <p:cNvPicPr preferRelativeResize="0"/>
          <p:nvPr/>
        </p:nvPicPr>
        <p:blipFill rotWithShape="1">
          <a:blip r:embed="rId3">
            <a:alphaModFix/>
          </a:blip>
          <a:srcRect/>
          <a:stretch/>
        </p:blipFill>
        <p:spPr>
          <a:xfrm rot="10232542">
            <a:off x="-1525971" y="-2148687"/>
            <a:ext cx="3937757" cy="3731411"/>
          </a:xfrm>
          <a:prstGeom prst="rect">
            <a:avLst/>
          </a:prstGeom>
          <a:noFill/>
          <a:ln>
            <a:noFill/>
          </a:ln>
        </p:spPr>
      </p:pic>
      <p:sp>
        <p:nvSpPr>
          <p:cNvPr id="2" name="TextBox 1">
            <a:extLst>
              <a:ext uri="{FF2B5EF4-FFF2-40B4-BE49-F238E27FC236}">
                <a16:creationId xmlns:a16="http://schemas.microsoft.com/office/drawing/2014/main" id="{A974C919-0DBD-BD5D-3AAF-0DF8A4ADD830}"/>
              </a:ext>
            </a:extLst>
          </p:cNvPr>
          <p:cNvSpPr txBox="1"/>
          <p:nvPr/>
        </p:nvSpPr>
        <p:spPr>
          <a:xfrm>
            <a:off x="2870421" y="310101"/>
            <a:ext cx="3581987" cy="461665"/>
          </a:xfrm>
          <a:prstGeom prst="rect">
            <a:avLst/>
          </a:prstGeom>
          <a:noFill/>
        </p:spPr>
        <p:txBody>
          <a:bodyPr wrap="square" rtlCol="0">
            <a:spAutoFit/>
          </a:bodyPr>
          <a:lstStyle/>
          <a:p>
            <a:pPr algn="ctr"/>
            <a:r>
              <a:rPr lang="en-US" sz="2400" b="1" dirty="0">
                <a:latin typeface="Times New Roman" panose="02020603050405020304" pitchFamily="18" charset="0"/>
                <a:cs typeface="Times New Roman" panose="02020603050405020304" pitchFamily="18" charset="0"/>
              </a:rPr>
              <a:t>TestNG</a:t>
            </a:r>
            <a:endParaRPr lang="en-IN" sz="2400" b="1" dirty="0">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C129BF3E-730F-64E2-6043-D253FB31ECE4}"/>
              </a:ext>
            </a:extLst>
          </p:cNvPr>
          <p:cNvSpPr txBox="1"/>
          <p:nvPr/>
        </p:nvSpPr>
        <p:spPr>
          <a:xfrm>
            <a:off x="487181" y="771766"/>
            <a:ext cx="8466510" cy="3293209"/>
          </a:xfrm>
          <a:prstGeom prst="rect">
            <a:avLst/>
          </a:prstGeom>
          <a:noFill/>
        </p:spPr>
        <p:txBody>
          <a:bodyPr wrap="square">
            <a:spAutoFit/>
          </a:bodyPr>
          <a:lstStyle/>
          <a:p>
            <a:r>
              <a:rPr lang="en-IN" sz="1600" b="1" i="0" dirty="0">
                <a:solidFill>
                  <a:schemeClr val="tx1"/>
                </a:solidFill>
                <a:effectLst/>
                <a:latin typeface="Times New Roman" panose="02020603050405020304" pitchFamily="18" charset="0"/>
                <a:cs typeface="Times New Roman" panose="02020603050405020304" pitchFamily="18" charset="0"/>
              </a:rPr>
              <a:t>Introduction:</a:t>
            </a:r>
            <a:r>
              <a:rPr lang="en-IN" sz="1600" b="0" i="0" dirty="0">
                <a:solidFill>
                  <a:schemeClr val="tx1"/>
                </a:solidFill>
                <a:effectLst/>
                <a:latin typeface="Times New Roman" panose="02020603050405020304" pitchFamily="18" charset="0"/>
                <a:cs typeface="Times New Roman" panose="02020603050405020304" pitchFamily="18" charset="0"/>
              </a:rPr>
              <a:t> TestNG, short for "Test Next Generation," is a robust testing framework designed for Java applications. Developed by Cedric </a:t>
            </a:r>
            <a:r>
              <a:rPr lang="en-IN" sz="1600" b="0" i="0" dirty="0" err="1">
                <a:solidFill>
                  <a:schemeClr val="tx1"/>
                </a:solidFill>
                <a:effectLst/>
                <a:latin typeface="Times New Roman" panose="02020603050405020304" pitchFamily="18" charset="0"/>
                <a:cs typeface="Times New Roman" panose="02020603050405020304" pitchFamily="18" charset="0"/>
              </a:rPr>
              <a:t>Beust</a:t>
            </a:r>
            <a:r>
              <a:rPr lang="en-IN" sz="1600" b="0" i="0" dirty="0">
                <a:solidFill>
                  <a:schemeClr val="tx1"/>
                </a:solidFill>
                <a:effectLst/>
                <a:latin typeface="Times New Roman" panose="02020603050405020304" pitchFamily="18" charset="0"/>
                <a:cs typeface="Times New Roman" panose="02020603050405020304" pitchFamily="18" charset="0"/>
              </a:rPr>
              <a:t>, it has gained widespread adoption due to its versatility and powerful features, making it a cornerstone for Java test automation.</a:t>
            </a:r>
            <a:endParaRPr lang="en-IN" sz="1600" dirty="0">
              <a:solidFill>
                <a:schemeClr val="tx1"/>
              </a:solidFill>
              <a:latin typeface="Times New Roman" panose="02020603050405020304" pitchFamily="18" charset="0"/>
              <a:cs typeface="Times New Roman" panose="02020603050405020304" pitchFamily="18" charset="0"/>
            </a:endParaRPr>
          </a:p>
          <a:p>
            <a:endParaRPr lang="en-IN" sz="1600" b="1" dirty="0">
              <a:latin typeface="Times New Roman" panose="02020603050405020304" pitchFamily="18" charset="0"/>
              <a:cs typeface="Times New Roman" panose="02020603050405020304" pitchFamily="18" charset="0"/>
            </a:endParaRPr>
          </a:p>
          <a:p>
            <a:r>
              <a:rPr lang="en-IN" sz="1600" b="1" dirty="0">
                <a:latin typeface="Times New Roman" panose="02020603050405020304" pitchFamily="18" charset="0"/>
                <a:cs typeface="Times New Roman" panose="02020603050405020304" pitchFamily="18" charset="0"/>
              </a:rPr>
              <a:t>Key Features</a:t>
            </a:r>
            <a:r>
              <a:rPr lang="en-IN" sz="1600" dirty="0">
                <a:latin typeface="Times New Roman" panose="02020603050405020304" pitchFamily="18" charset="0"/>
                <a:cs typeface="Times New Roman" panose="02020603050405020304" pitchFamily="18" charset="0"/>
              </a:rPr>
              <a:t>:</a:t>
            </a:r>
          </a:p>
          <a:p>
            <a:r>
              <a:rPr lang="en-IN" sz="1600" b="1" dirty="0">
                <a:latin typeface="Times New Roman" panose="02020603050405020304" pitchFamily="18" charset="0"/>
                <a:cs typeface="Times New Roman" panose="02020603050405020304" pitchFamily="18" charset="0"/>
              </a:rPr>
              <a:t>Annotations: </a:t>
            </a:r>
            <a:r>
              <a:rPr lang="en-IN" sz="1600" dirty="0">
                <a:latin typeface="Times New Roman" panose="02020603050405020304" pitchFamily="18" charset="0"/>
                <a:cs typeface="Times New Roman" panose="02020603050405020304" pitchFamily="18" charset="0"/>
              </a:rPr>
              <a:t>Simplify test configuration using annotations like @Test and @Before/@After.</a:t>
            </a:r>
          </a:p>
          <a:p>
            <a:endParaRPr lang="en-IN" sz="1600" dirty="0">
              <a:latin typeface="Times New Roman" panose="02020603050405020304" pitchFamily="18" charset="0"/>
              <a:cs typeface="Times New Roman" panose="02020603050405020304" pitchFamily="18" charset="0"/>
            </a:endParaRPr>
          </a:p>
          <a:p>
            <a:r>
              <a:rPr lang="en-IN" sz="1600" b="1" dirty="0">
                <a:latin typeface="Times New Roman" panose="02020603050405020304" pitchFamily="18" charset="0"/>
                <a:cs typeface="Times New Roman" panose="02020603050405020304" pitchFamily="18" charset="0"/>
              </a:rPr>
              <a:t>Parallel Execution: </a:t>
            </a:r>
            <a:r>
              <a:rPr lang="en-IN" sz="1600" dirty="0">
                <a:latin typeface="Times New Roman" panose="02020603050405020304" pitchFamily="18" charset="0"/>
                <a:cs typeface="Times New Roman" panose="02020603050405020304" pitchFamily="18" charset="0"/>
              </a:rPr>
              <a:t>Reduces test suite execution time through parallel test execution.</a:t>
            </a:r>
          </a:p>
          <a:p>
            <a:endParaRPr lang="en-IN" sz="1600" dirty="0">
              <a:latin typeface="Times New Roman" panose="02020603050405020304" pitchFamily="18" charset="0"/>
              <a:cs typeface="Times New Roman" panose="02020603050405020304" pitchFamily="18" charset="0"/>
            </a:endParaRPr>
          </a:p>
          <a:p>
            <a:r>
              <a:rPr lang="en-IN" sz="1600" b="1" dirty="0">
                <a:latin typeface="Times New Roman" panose="02020603050405020304" pitchFamily="18" charset="0"/>
                <a:cs typeface="Times New Roman" panose="02020603050405020304" pitchFamily="18" charset="0"/>
              </a:rPr>
              <a:t>Parameterization: </a:t>
            </a:r>
            <a:r>
              <a:rPr lang="en-IN" sz="1600" dirty="0">
                <a:latin typeface="Times New Roman" panose="02020603050405020304" pitchFamily="18" charset="0"/>
                <a:cs typeface="Times New Roman" panose="02020603050405020304" pitchFamily="18" charset="0"/>
              </a:rPr>
              <a:t>Enhances test coverage by supporting data-driven testing.</a:t>
            </a:r>
          </a:p>
          <a:p>
            <a:r>
              <a:rPr lang="en-IN" sz="1600" dirty="0">
                <a:latin typeface="Times New Roman" panose="02020603050405020304" pitchFamily="18" charset="0"/>
                <a:cs typeface="Times New Roman" panose="02020603050405020304" pitchFamily="18" charset="0"/>
              </a:rPr>
              <a:t>Dependency Management: Ensures a defined order of test execution by managing dependencies.</a:t>
            </a:r>
          </a:p>
          <a:p>
            <a:endParaRPr lang="en-IN" sz="1600" dirty="0">
              <a:latin typeface="Times New Roman" panose="02020603050405020304" pitchFamily="18" charset="0"/>
              <a:cs typeface="Times New Roman" panose="02020603050405020304" pitchFamily="18" charset="0"/>
            </a:endParaRPr>
          </a:p>
          <a:p>
            <a:r>
              <a:rPr lang="en-IN" sz="1600" b="1" dirty="0">
                <a:latin typeface="Times New Roman" panose="02020603050405020304" pitchFamily="18" charset="0"/>
                <a:cs typeface="Times New Roman" panose="02020603050405020304" pitchFamily="18" charset="0"/>
              </a:rPr>
              <a:t>Test Groups</a:t>
            </a:r>
            <a:r>
              <a:rPr lang="en-IN" sz="1600" dirty="0">
                <a:latin typeface="Times New Roman" panose="02020603050405020304" pitchFamily="18" charset="0"/>
                <a:cs typeface="Times New Roman" panose="02020603050405020304" pitchFamily="18" charset="0"/>
              </a:rPr>
              <a:t>: Categorize and selectively execute tests based on project requirements.</a:t>
            </a:r>
          </a:p>
        </p:txBody>
      </p:sp>
    </p:spTree>
    <p:extLst>
      <p:ext uri="{BB962C8B-B14F-4D97-AF65-F5344CB8AC3E}">
        <p14:creationId xmlns:p14="http://schemas.microsoft.com/office/powerpoint/2010/main" val="20065267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pic>
        <p:nvPicPr>
          <p:cNvPr id="229" name="Google Shape;229;p25"/>
          <p:cNvPicPr preferRelativeResize="0"/>
          <p:nvPr/>
        </p:nvPicPr>
        <p:blipFill rotWithShape="1">
          <a:blip r:embed="rId3">
            <a:alphaModFix/>
          </a:blip>
          <a:srcRect/>
          <a:stretch/>
        </p:blipFill>
        <p:spPr>
          <a:xfrm rot="-6290961">
            <a:off x="-1968879" y="3277793"/>
            <a:ext cx="3937758" cy="3731413"/>
          </a:xfrm>
          <a:prstGeom prst="rect">
            <a:avLst/>
          </a:prstGeom>
          <a:noFill/>
          <a:ln>
            <a:noFill/>
          </a:ln>
        </p:spPr>
      </p:pic>
      <p:pic>
        <p:nvPicPr>
          <p:cNvPr id="230" name="Google Shape;230;p25"/>
          <p:cNvPicPr preferRelativeResize="0"/>
          <p:nvPr/>
        </p:nvPicPr>
        <p:blipFill rotWithShape="1">
          <a:blip r:embed="rId3">
            <a:alphaModFix/>
          </a:blip>
          <a:srcRect/>
          <a:stretch/>
        </p:blipFill>
        <p:spPr>
          <a:xfrm rot="10232542">
            <a:off x="-1525971" y="-2148687"/>
            <a:ext cx="3937757" cy="3731411"/>
          </a:xfrm>
          <a:prstGeom prst="rect">
            <a:avLst/>
          </a:prstGeom>
          <a:noFill/>
          <a:ln>
            <a:noFill/>
          </a:ln>
        </p:spPr>
      </p:pic>
      <p:sp>
        <p:nvSpPr>
          <p:cNvPr id="2" name="TextBox 1">
            <a:extLst>
              <a:ext uri="{FF2B5EF4-FFF2-40B4-BE49-F238E27FC236}">
                <a16:creationId xmlns:a16="http://schemas.microsoft.com/office/drawing/2014/main" id="{A974C919-0DBD-BD5D-3AAF-0DF8A4ADD830}"/>
              </a:ext>
            </a:extLst>
          </p:cNvPr>
          <p:cNvSpPr txBox="1"/>
          <p:nvPr/>
        </p:nvSpPr>
        <p:spPr>
          <a:xfrm>
            <a:off x="2870421" y="310101"/>
            <a:ext cx="3581987" cy="461665"/>
          </a:xfrm>
          <a:prstGeom prst="rect">
            <a:avLst/>
          </a:prstGeom>
          <a:noFill/>
        </p:spPr>
        <p:txBody>
          <a:bodyPr wrap="square" rtlCol="0">
            <a:spAutoFit/>
          </a:bodyPr>
          <a:lstStyle/>
          <a:p>
            <a:pPr algn="ctr"/>
            <a:r>
              <a:rPr lang="en-US" sz="2400" b="1" dirty="0">
                <a:latin typeface="Times New Roman" panose="02020603050405020304" pitchFamily="18" charset="0"/>
                <a:cs typeface="Times New Roman" panose="02020603050405020304" pitchFamily="18" charset="0"/>
              </a:rPr>
              <a:t>TestNG</a:t>
            </a:r>
            <a:endParaRPr lang="en-IN" sz="2400" b="1"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D959695C-EF31-A275-345E-85B8E0832AA0}"/>
              </a:ext>
            </a:extLst>
          </p:cNvPr>
          <p:cNvSpPr txBox="1"/>
          <p:nvPr/>
        </p:nvSpPr>
        <p:spPr>
          <a:xfrm>
            <a:off x="1233765" y="1075066"/>
            <a:ext cx="6676470" cy="2492990"/>
          </a:xfrm>
          <a:prstGeom prst="rect">
            <a:avLst/>
          </a:prstGeom>
          <a:noFill/>
        </p:spPr>
        <p:txBody>
          <a:bodyPr wrap="square">
            <a:spAutoFit/>
          </a:bodyPr>
          <a:lstStyle/>
          <a:p>
            <a:r>
              <a:rPr lang="en-IN" sz="1600" b="1" dirty="0"/>
              <a:t>Working with Annotations:</a:t>
            </a:r>
          </a:p>
          <a:p>
            <a:endParaRPr lang="en-IN" dirty="0"/>
          </a:p>
          <a:p>
            <a:r>
              <a:rPr lang="en-IN" b="1" dirty="0"/>
              <a:t>@Test: </a:t>
            </a:r>
            <a:r>
              <a:rPr lang="en-IN" dirty="0"/>
              <a:t>Marks methods as test cases with attributes like priority and </a:t>
            </a:r>
            <a:r>
              <a:rPr lang="en-IN" dirty="0" err="1"/>
              <a:t>dataProvider</a:t>
            </a:r>
            <a:r>
              <a:rPr lang="en-IN" dirty="0"/>
              <a:t>.</a:t>
            </a:r>
          </a:p>
          <a:p>
            <a:endParaRPr lang="en-IN" dirty="0"/>
          </a:p>
          <a:p>
            <a:r>
              <a:rPr lang="en-IN" b="1" dirty="0"/>
              <a:t>@Before/@After: </a:t>
            </a:r>
            <a:r>
              <a:rPr lang="en-IN" dirty="0"/>
              <a:t>Set up preconditions and perform cleanup activities.</a:t>
            </a:r>
          </a:p>
          <a:p>
            <a:endParaRPr lang="en-IN" dirty="0"/>
          </a:p>
          <a:p>
            <a:r>
              <a:rPr lang="en-IN" b="0" i="0" dirty="0">
                <a:solidFill>
                  <a:schemeClr val="tx1"/>
                </a:solidFill>
                <a:effectLst/>
                <a:latin typeface="+mj-lt"/>
              </a:rPr>
              <a:t>@</a:t>
            </a:r>
            <a:r>
              <a:rPr lang="en-IN" b="1" i="0" dirty="0">
                <a:solidFill>
                  <a:schemeClr val="tx1"/>
                </a:solidFill>
                <a:effectLst/>
                <a:latin typeface="+mj-lt"/>
              </a:rPr>
              <a:t>BeforeTest &amp; @AfterTest: </a:t>
            </a:r>
            <a:r>
              <a:rPr lang="en-IN" b="0" i="0" dirty="0">
                <a:solidFill>
                  <a:schemeClr val="tx1"/>
                </a:solidFill>
                <a:effectLst/>
                <a:latin typeface="+mj-lt"/>
              </a:rPr>
              <a:t>Setting up and tearing down test environments</a:t>
            </a:r>
          </a:p>
          <a:p>
            <a:endParaRPr lang="en-IN" dirty="0"/>
          </a:p>
          <a:p>
            <a:r>
              <a:rPr lang="en-IN" b="1" dirty="0"/>
              <a:t>@DataProvider: </a:t>
            </a:r>
            <a:r>
              <a:rPr lang="en-IN" dirty="0"/>
              <a:t>Facilitates data-driven testing.</a:t>
            </a:r>
          </a:p>
          <a:p>
            <a:endParaRPr lang="en-IN" dirty="0"/>
          </a:p>
          <a:p>
            <a:r>
              <a:rPr lang="en-IN" b="1" dirty="0"/>
              <a:t>@Parameters: </a:t>
            </a:r>
            <a:r>
              <a:rPr lang="en-IN" dirty="0"/>
              <a:t>Passes parameters to test methods</a:t>
            </a:r>
          </a:p>
        </p:txBody>
      </p:sp>
    </p:spTree>
    <p:extLst>
      <p:ext uri="{BB962C8B-B14F-4D97-AF65-F5344CB8AC3E}">
        <p14:creationId xmlns:p14="http://schemas.microsoft.com/office/powerpoint/2010/main" val="38692586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pic>
        <p:nvPicPr>
          <p:cNvPr id="229" name="Google Shape;229;p25"/>
          <p:cNvPicPr preferRelativeResize="0"/>
          <p:nvPr/>
        </p:nvPicPr>
        <p:blipFill rotWithShape="1">
          <a:blip r:embed="rId3">
            <a:alphaModFix/>
          </a:blip>
          <a:srcRect/>
          <a:stretch/>
        </p:blipFill>
        <p:spPr>
          <a:xfrm rot="-6290961">
            <a:off x="-1968879" y="3277793"/>
            <a:ext cx="3937758" cy="3731413"/>
          </a:xfrm>
          <a:prstGeom prst="rect">
            <a:avLst/>
          </a:prstGeom>
          <a:noFill/>
          <a:ln>
            <a:noFill/>
          </a:ln>
        </p:spPr>
      </p:pic>
      <p:pic>
        <p:nvPicPr>
          <p:cNvPr id="230" name="Google Shape;230;p25"/>
          <p:cNvPicPr preferRelativeResize="0"/>
          <p:nvPr/>
        </p:nvPicPr>
        <p:blipFill rotWithShape="1">
          <a:blip r:embed="rId3">
            <a:alphaModFix/>
          </a:blip>
          <a:srcRect/>
          <a:stretch/>
        </p:blipFill>
        <p:spPr>
          <a:xfrm rot="10232542">
            <a:off x="-1525971" y="-2148687"/>
            <a:ext cx="3937757" cy="3731411"/>
          </a:xfrm>
          <a:prstGeom prst="rect">
            <a:avLst/>
          </a:prstGeom>
          <a:noFill/>
          <a:ln>
            <a:noFill/>
          </a:ln>
        </p:spPr>
      </p:pic>
      <p:sp>
        <p:nvSpPr>
          <p:cNvPr id="2" name="TextBox 1">
            <a:extLst>
              <a:ext uri="{FF2B5EF4-FFF2-40B4-BE49-F238E27FC236}">
                <a16:creationId xmlns:a16="http://schemas.microsoft.com/office/drawing/2014/main" id="{A974C919-0DBD-BD5D-3AAF-0DF8A4ADD830}"/>
              </a:ext>
            </a:extLst>
          </p:cNvPr>
          <p:cNvSpPr txBox="1"/>
          <p:nvPr/>
        </p:nvSpPr>
        <p:spPr>
          <a:xfrm>
            <a:off x="2870421" y="310101"/>
            <a:ext cx="3581987" cy="461665"/>
          </a:xfrm>
          <a:prstGeom prst="rect">
            <a:avLst/>
          </a:prstGeom>
          <a:noFill/>
        </p:spPr>
        <p:txBody>
          <a:bodyPr wrap="square" rtlCol="0">
            <a:spAutoFit/>
          </a:bodyPr>
          <a:lstStyle/>
          <a:p>
            <a:pPr algn="ctr"/>
            <a:r>
              <a:rPr lang="en-US" sz="2400" b="1" dirty="0">
                <a:latin typeface="Times New Roman" panose="02020603050405020304" pitchFamily="18" charset="0"/>
                <a:cs typeface="Times New Roman" panose="02020603050405020304" pitchFamily="18" charset="0"/>
              </a:rPr>
              <a:t>TestNG</a:t>
            </a:r>
            <a:endParaRPr lang="en-IN" sz="2400" b="1"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F1181B38-7F80-0414-85F2-6AB7B44B7854}"/>
              </a:ext>
            </a:extLst>
          </p:cNvPr>
          <p:cNvSpPr txBox="1"/>
          <p:nvPr/>
        </p:nvSpPr>
        <p:spPr>
          <a:xfrm>
            <a:off x="1226820" y="1074921"/>
            <a:ext cx="7239000" cy="1877437"/>
          </a:xfrm>
          <a:prstGeom prst="rect">
            <a:avLst/>
          </a:prstGeom>
          <a:noFill/>
        </p:spPr>
        <p:txBody>
          <a:bodyPr wrap="square">
            <a:spAutoFit/>
          </a:bodyPr>
          <a:lstStyle/>
          <a:p>
            <a:r>
              <a:rPr lang="en-IN" sz="1600" b="1" dirty="0"/>
              <a:t>Advanced Features and Best Practices:</a:t>
            </a:r>
          </a:p>
          <a:p>
            <a:endParaRPr lang="en-IN" sz="1600" b="1" dirty="0"/>
          </a:p>
          <a:p>
            <a:r>
              <a:rPr lang="en-IN" b="1" dirty="0"/>
              <a:t>Parallel Execution</a:t>
            </a:r>
            <a:r>
              <a:rPr lang="en-IN" dirty="0"/>
              <a:t>: Configurable parallel execution at various levels.</a:t>
            </a:r>
          </a:p>
          <a:p>
            <a:r>
              <a:rPr lang="en-IN" dirty="0"/>
              <a:t>Groups and Dependencies: Control test execution order for selective testing.</a:t>
            </a:r>
          </a:p>
          <a:p>
            <a:r>
              <a:rPr lang="en-IN" b="1" dirty="0"/>
              <a:t>Reporting and Logging</a:t>
            </a:r>
            <a:r>
              <a:rPr lang="en-IN" dirty="0"/>
              <a:t>: Comprehensive test reports for analysis; integrate logging for visibility.</a:t>
            </a:r>
          </a:p>
          <a:p>
            <a:r>
              <a:rPr lang="en-IN" b="1" dirty="0"/>
              <a:t>TestNG XML Configuration: </a:t>
            </a:r>
            <a:r>
              <a:rPr lang="en-IN" dirty="0"/>
              <a:t>Customizable test execution through XML configuration.</a:t>
            </a:r>
          </a:p>
          <a:p>
            <a:endParaRPr lang="en-IN" dirty="0"/>
          </a:p>
        </p:txBody>
      </p:sp>
      <p:sp>
        <p:nvSpPr>
          <p:cNvPr id="8" name="TextBox 7">
            <a:extLst>
              <a:ext uri="{FF2B5EF4-FFF2-40B4-BE49-F238E27FC236}">
                <a16:creationId xmlns:a16="http://schemas.microsoft.com/office/drawing/2014/main" id="{ED59CF9D-7A4B-5681-B85D-44332DB237CB}"/>
              </a:ext>
            </a:extLst>
          </p:cNvPr>
          <p:cNvSpPr txBox="1"/>
          <p:nvPr/>
        </p:nvSpPr>
        <p:spPr>
          <a:xfrm>
            <a:off x="1226820" y="3255513"/>
            <a:ext cx="7299960" cy="1200329"/>
          </a:xfrm>
          <a:prstGeom prst="rect">
            <a:avLst/>
          </a:prstGeom>
          <a:noFill/>
        </p:spPr>
        <p:txBody>
          <a:bodyPr wrap="square">
            <a:spAutoFit/>
          </a:bodyPr>
          <a:lstStyle/>
          <a:p>
            <a:r>
              <a:rPr lang="en-IN" sz="1600" b="1" dirty="0">
                <a:solidFill>
                  <a:schemeClr val="tx1"/>
                </a:solidFill>
              </a:rPr>
              <a:t>Reporting &amp; Logging:</a:t>
            </a:r>
          </a:p>
          <a:p>
            <a:endParaRPr lang="en-IN" dirty="0">
              <a:solidFill>
                <a:schemeClr val="tx1"/>
              </a:solidFill>
            </a:endParaRPr>
          </a:p>
          <a:p>
            <a:r>
              <a:rPr lang="en-IN" b="1" dirty="0">
                <a:solidFill>
                  <a:schemeClr val="tx1"/>
                </a:solidFill>
              </a:rPr>
              <a:t>TestNG Reports: </a:t>
            </a:r>
            <a:r>
              <a:rPr lang="en-IN" dirty="0">
                <a:solidFill>
                  <a:schemeClr val="tx1"/>
                </a:solidFill>
              </a:rPr>
              <a:t>HTML reports with detailed information (passed, failed, skipped)</a:t>
            </a:r>
          </a:p>
          <a:p>
            <a:r>
              <a:rPr lang="en-IN" b="1" dirty="0">
                <a:solidFill>
                  <a:schemeClr val="tx1"/>
                </a:solidFill>
              </a:rPr>
              <a:t>Logging: </a:t>
            </a:r>
            <a:r>
              <a:rPr lang="en-IN" dirty="0">
                <a:solidFill>
                  <a:schemeClr val="tx1"/>
                </a:solidFill>
              </a:rPr>
              <a:t>Debugging and </a:t>
            </a:r>
            <a:r>
              <a:rPr lang="en-IN" dirty="0" err="1">
                <a:solidFill>
                  <a:schemeClr val="tx1"/>
                </a:solidFill>
              </a:rPr>
              <a:t>analyzing</a:t>
            </a:r>
            <a:r>
              <a:rPr lang="en-IN" dirty="0">
                <a:solidFill>
                  <a:schemeClr val="tx1"/>
                </a:solidFill>
              </a:rPr>
              <a:t> test execution flow</a:t>
            </a:r>
          </a:p>
          <a:p>
            <a:r>
              <a:rPr lang="en-IN" b="1" dirty="0">
                <a:solidFill>
                  <a:schemeClr val="tx1"/>
                </a:solidFill>
              </a:rPr>
              <a:t>Visualization: </a:t>
            </a:r>
            <a:r>
              <a:rPr lang="en-IN" dirty="0">
                <a:solidFill>
                  <a:schemeClr val="tx1"/>
                </a:solidFill>
              </a:rPr>
              <a:t>Show examples of generated reports and logs.</a:t>
            </a:r>
          </a:p>
        </p:txBody>
      </p:sp>
    </p:spTree>
    <p:extLst>
      <p:ext uri="{BB962C8B-B14F-4D97-AF65-F5344CB8AC3E}">
        <p14:creationId xmlns:p14="http://schemas.microsoft.com/office/powerpoint/2010/main" val="3613811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pic>
        <p:nvPicPr>
          <p:cNvPr id="64" name="Google Shape;64;p14"/>
          <p:cNvPicPr preferRelativeResize="0"/>
          <p:nvPr/>
        </p:nvPicPr>
        <p:blipFill rotWithShape="1">
          <a:blip r:embed="rId3">
            <a:alphaModFix/>
          </a:blip>
          <a:srcRect/>
          <a:stretch/>
        </p:blipFill>
        <p:spPr>
          <a:xfrm rot="608331">
            <a:off x="-2595364" y="3121876"/>
            <a:ext cx="3937758" cy="3731412"/>
          </a:xfrm>
          <a:prstGeom prst="rect">
            <a:avLst/>
          </a:prstGeom>
          <a:noFill/>
          <a:ln>
            <a:noFill/>
          </a:ln>
        </p:spPr>
      </p:pic>
      <p:sp>
        <p:nvSpPr>
          <p:cNvPr id="65" name="Google Shape;65;p14"/>
          <p:cNvSpPr txBox="1"/>
          <p:nvPr/>
        </p:nvSpPr>
        <p:spPr>
          <a:xfrm>
            <a:off x="1133882" y="155917"/>
            <a:ext cx="6205500" cy="14559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000"/>
              <a:buFont typeface="Arial"/>
              <a:buNone/>
            </a:pPr>
            <a:r>
              <a:rPr lang="en" sz="4600" dirty="0">
                <a:solidFill>
                  <a:srgbClr val="5AE4A7"/>
                </a:solidFill>
                <a:latin typeface="Poppins SemiBold"/>
                <a:ea typeface="Poppins SemiBold"/>
                <a:cs typeface="Poppins SemiBold"/>
                <a:sym typeface="Poppins SemiBold"/>
              </a:rPr>
              <a:t>Demo Web Shop</a:t>
            </a:r>
            <a:endParaRPr sz="4600" b="0" i="0" u="none" strike="noStrike" cap="none" dirty="0">
              <a:solidFill>
                <a:srgbClr val="5AE4A7"/>
              </a:solidFill>
              <a:latin typeface="Poppins SemiBold"/>
              <a:ea typeface="Poppins SemiBold"/>
              <a:cs typeface="Poppins SemiBold"/>
              <a:sym typeface="Poppins SemiBold"/>
            </a:endParaRPr>
          </a:p>
        </p:txBody>
      </p:sp>
      <p:cxnSp>
        <p:nvCxnSpPr>
          <p:cNvPr id="66" name="Google Shape;66;p14"/>
          <p:cNvCxnSpPr/>
          <p:nvPr/>
        </p:nvCxnSpPr>
        <p:spPr>
          <a:xfrm>
            <a:off x="3188503" y="1000176"/>
            <a:ext cx="2215800" cy="0"/>
          </a:xfrm>
          <a:prstGeom prst="straightConnector1">
            <a:avLst/>
          </a:prstGeom>
          <a:noFill/>
          <a:ln w="19050" cap="flat" cmpd="sng">
            <a:solidFill>
              <a:srgbClr val="5AE4A7"/>
            </a:solidFill>
            <a:prstDash val="solid"/>
            <a:round/>
            <a:headEnd type="none" w="sm" len="sm"/>
            <a:tailEnd type="none" w="sm" len="sm"/>
          </a:ln>
        </p:spPr>
      </p:cxnSp>
      <p:sp>
        <p:nvSpPr>
          <p:cNvPr id="67" name="Google Shape;67;p14"/>
          <p:cNvSpPr txBox="1"/>
          <p:nvPr/>
        </p:nvSpPr>
        <p:spPr>
          <a:xfrm>
            <a:off x="1493520" y="1290385"/>
            <a:ext cx="4641958" cy="378658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 sz="2200" u="sng" dirty="0">
                <a:latin typeface="Times New Roman" panose="02020603050405020304" pitchFamily="18" charset="0"/>
                <a:ea typeface="Poppins"/>
                <a:cs typeface="Times New Roman" panose="02020603050405020304" pitchFamily="18" charset="0"/>
                <a:sym typeface="Poppins"/>
              </a:rPr>
              <a:t>Team Lead </a:t>
            </a:r>
            <a:r>
              <a:rPr lang="en" sz="2200" dirty="0">
                <a:latin typeface="Times New Roman" panose="02020603050405020304" pitchFamily="18" charset="0"/>
                <a:ea typeface="Poppins"/>
                <a:cs typeface="Times New Roman" panose="02020603050405020304" pitchFamily="18" charset="0"/>
                <a:sym typeface="Poppins"/>
              </a:rPr>
              <a:t>- Asish Patra (</a:t>
            </a:r>
            <a:r>
              <a:rPr lang="en-IN" sz="1800" b="0" i="0" u="none" strike="noStrike" dirty="0">
                <a:solidFill>
                  <a:srgbClr val="000000"/>
                </a:solidFill>
                <a:effectLst/>
                <a:latin typeface="Calibri" panose="020F0502020204030204" pitchFamily="34" charset="0"/>
              </a:rPr>
              <a:t>2575431)</a:t>
            </a:r>
            <a:endParaRPr lang="en" sz="2200" dirty="0">
              <a:latin typeface="Times New Roman" panose="02020603050405020304" pitchFamily="18" charset="0"/>
              <a:ea typeface="Poppins"/>
              <a:cs typeface="Times New Roman" panose="02020603050405020304" pitchFamily="18" charset="0"/>
              <a:sym typeface="Poppins"/>
            </a:endParaRPr>
          </a:p>
          <a:p>
            <a:pPr marL="0" marR="0" lvl="0" indent="0" rtl="0">
              <a:lnSpc>
                <a:spcPct val="100000"/>
              </a:lnSpc>
              <a:spcBef>
                <a:spcPts val="0"/>
              </a:spcBef>
              <a:spcAft>
                <a:spcPts val="0"/>
              </a:spcAft>
              <a:buClr>
                <a:srgbClr val="000000"/>
              </a:buClr>
              <a:buSzPts val="1400"/>
              <a:buFont typeface="Arial"/>
              <a:buNone/>
            </a:pPr>
            <a:r>
              <a:rPr lang="en" sz="2200" u="sng" dirty="0">
                <a:latin typeface="Times New Roman" panose="02020603050405020304" pitchFamily="18" charset="0"/>
                <a:ea typeface="Poppins"/>
                <a:cs typeface="Times New Roman" panose="02020603050405020304" pitchFamily="18" charset="0"/>
                <a:sym typeface="Poppins"/>
              </a:rPr>
              <a:t>Team members:</a:t>
            </a:r>
          </a:p>
          <a:p>
            <a:pPr marL="0" marR="0" lvl="0" indent="0" rtl="0">
              <a:lnSpc>
                <a:spcPct val="100000"/>
              </a:lnSpc>
              <a:spcBef>
                <a:spcPts val="0"/>
              </a:spcBef>
              <a:spcAft>
                <a:spcPts val="0"/>
              </a:spcAft>
              <a:buClr>
                <a:srgbClr val="000000"/>
              </a:buClr>
              <a:buSzPts val="1400"/>
              <a:buFont typeface="Arial"/>
              <a:buNone/>
            </a:pPr>
            <a:r>
              <a:rPr lang="en" sz="2200" dirty="0">
                <a:latin typeface="Times New Roman" panose="02020603050405020304" pitchFamily="18" charset="0"/>
                <a:ea typeface="Poppins"/>
                <a:cs typeface="Times New Roman" panose="02020603050405020304" pitchFamily="18" charset="0"/>
                <a:sym typeface="Poppins"/>
              </a:rPr>
              <a:t>Shaik Muthahar (</a:t>
            </a:r>
            <a:r>
              <a:rPr lang="en-IN" sz="1800" b="0" i="0" u="none" strike="noStrike" dirty="0">
                <a:solidFill>
                  <a:srgbClr val="000000"/>
                </a:solidFill>
                <a:effectLst/>
                <a:latin typeface="Calibri" panose="020F0502020204030204" pitchFamily="34" charset="0"/>
              </a:rPr>
              <a:t>2575824)</a:t>
            </a:r>
            <a:endParaRPr lang="en" sz="2200" dirty="0">
              <a:latin typeface="Times New Roman" panose="02020603050405020304" pitchFamily="18" charset="0"/>
              <a:ea typeface="Poppins"/>
              <a:cs typeface="Times New Roman" panose="02020603050405020304" pitchFamily="18" charset="0"/>
              <a:sym typeface="Poppins"/>
            </a:endParaRPr>
          </a:p>
          <a:p>
            <a:pPr marL="0" marR="0" lvl="0" indent="0" rtl="0">
              <a:lnSpc>
                <a:spcPct val="100000"/>
              </a:lnSpc>
              <a:spcBef>
                <a:spcPts val="0"/>
              </a:spcBef>
              <a:spcAft>
                <a:spcPts val="0"/>
              </a:spcAft>
              <a:buClr>
                <a:srgbClr val="000000"/>
              </a:buClr>
              <a:buSzPts val="1400"/>
              <a:buFont typeface="Arial"/>
              <a:buNone/>
            </a:pPr>
            <a:r>
              <a:rPr lang="en" sz="2200" dirty="0">
                <a:latin typeface="Times New Roman" panose="02020603050405020304" pitchFamily="18" charset="0"/>
                <a:ea typeface="Poppins"/>
                <a:cs typeface="Times New Roman" panose="02020603050405020304" pitchFamily="18" charset="0"/>
                <a:sym typeface="Poppins"/>
              </a:rPr>
              <a:t>Sindhu R (</a:t>
            </a:r>
            <a:r>
              <a:rPr lang="en-IN" sz="1800" b="0" i="0" u="none" strike="noStrike" dirty="0">
                <a:solidFill>
                  <a:srgbClr val="000000"/>
                </a:solidFill>
                <a:effectLst/>
                <a:latin typeface="Calibri" panose="020F0502020204030204" pitchFamily="34" charset="0"/>
              </a:rPr>
              <a:t>2576030)</a:t>
            </a:r>
            <a:endParaRPr lang="en" sz="2200" dirty="0">
              <a:latin typeface="Times New Roman" panose="02020603050405020304" pitchFamily="18" charset="0"/>
              <a:ea typeface="Poppins"/>
              <a:cs typeface="Times New Roman" panose="02020603050405020304" pitchFamily="18" charset="0"/>
              <a:sym typeface="Poppins"/>
            </a:endParaRPr>
          </a:p>
          <a:p>
            <a:pPr marL="0" marR="0" lvl="0" indent="0" rtl="0">
              <a:lnSpc>
                <a:spcPct val="100000"/>
              </a:lnSpc>
              <a:spcBef>
                <a:spcPts val="0"/>
              </a:spcBef>
              <a:spcAft>
                <a:spcPts val="0"/>
              </a:spcAft>
              <a:buClr>
                <a:srgbClr val="000000"/>
              </a:buClr>
              <a:buSzPts val="1400"/>
              <a:buFont typeface="Arial"/>
              <a:buNone/>
            </a:pPr>
            <a:r>
              <a:rPr lang="en" sz="2200" dirty="0">
                <a:latin typeface="Times New Roman" panose="02020603050405020304" pitchFamily="18" charset="0"/>
                <a:ea typeface="Poppins"/>
                <a:cs typeface="Times New Roman" panose="02020603050405020304" pitchFamily="18" charset="0"/>
                <a:sym typeface="Poppins"/>
              </a:rPr>
              <a:t>Ananya Shukla (</a:t>
            </a:r>
            <a:r>
              <a:rPr lang="en-IN" sz="1800" b="0" i="0" u="none" strike="noStrike" dirty="0">
                <a:solidFill>
                  <a:srgbClr val="000000"/>
                </a:solidFill>
                <a:effectLst/>
                <a:latin typeface="Calibri" panose="020F0502020204030204" pitchFamily="34" charset="0"/>
              </a:rPr>
              <a:t>2577138)</a:t>
            </a:r>
            <a:endParaRPr lang="en" sz="2200" dirty="0">
              <a:latin typeface="Times New Roman" panose="02020603050405020304" pitchFamily="18" charset="0"/>
              <a:ea typeface="Poppins"/>
              <a:cs typeface="Times New Roman" panose="02020603050405020304" pitchFamily="18" charset="0"/>
              <a:sym typeface="Poppins"/>
            </a:endParaRPr>
          </a:p>
          <a:p>
            <a:pPr marL="0" marR="0" lvl="0" indent="0" rtl="0">
              <a:lnSpc>
                <a:spcPct val="100000"/>
              </a:lnSpc>
              <a:spcBef>
                <a:spcPts val="0"/>
              </a:spcBef>
              <a:spcAft>
                <a:spcPts val="0"/>
              </a:spcAft>
              <a:buClr>
                <a:srgbClr val="000000"/>
              </a:buClr>
              <a:buSzPts val="1400"/>
              <a:buFont typeface="Arial"/>
              <a:buNone/>
            </a:pPr>
            <a:r>
              <a:rPr lang="en" sz="2200" dirty="0">
                <a:latin typeface="Times New Roman" panose="02020603050405020304" pitchFamily="18" charset="0"/>
                <a:ea typeface="Poppins"/>
                <a:cs typeface="Times New Roman" panose="02020603050405020304" pitchFamily="18" charset="0"/>
                <a:sym typeface="Poppins"/>
              </a:rPr>
              <a:t>Peddi Chakrapani (</a:t>
            </a:r>
            <a:r>
              <a:rPr lang="en-IN" sz="1800" b="0" i="0" u="none" strike="noStrike" dirty="0">
                <a:solidFill>
                  <a:srgbClr val="000000"/>
                </a:solidFill>
                <a:effectLst/>
                <a:latin typeface="Calibri" panose="020F0502020204030204" pitchFamily="34" charset="0"/>
              </a:rPr>
              <a:t>2576374)</a:t>
            </a:r>
            <a:endParaRPr lang="en" sz="2200" dirty="0">
              <a:latin typeface="Times New Roman" panose="02020603050405020304" pitchFamily="18" charset="0"/>
              <a:ea typeface="Poppins"/>
              <a:cs typeface="Times New Roman" panose="02020603050405020304" pitchFamily="18" charset="0"/>
              <a:sym typeface="Poppins"/>
            </a:endParaRPr>
          </a:p>
          <a:p>
            <a:pPr marL="0" marR="0" lvl="0" indent="0" rtl="0">
              <a:lnSpc>
                <a:spcPct val="100000"/>
              </a:lnSpc>
              <a:spcBef>
                <a:spcPts val="0"/>
              </a:spcBef>
              <a:spcAft>
                <a:spcPts val="0"/>
              </a:spcAft>
              <a:buClr>
                <a:srgbClr val="000000"/>
              </a:buClr>
              <a:buSzPts val="1400"/>
              <a:buFont typeface="Arial"/>
              <a:buNone/>
            </a:pPr>
            <a:r>
              <a:rPr lang="en" sz="2200" dirty="0">
                <a:latin typeface="Times New Roman" panose="02020603050405020304" pitchFamily="18" charset="0"/>
                <a:ea typeface="Poppins"/>
                <a:cs typeface="Times New Roman" panose="02020603050405020304" pitchFamily="18" charset="0"/>
                <a:sym typeface="Poppins"/>
              </a:rPr>
              <a:t>Arpita Joshi (</a:t>
            </a:r>
            <a:r>
              <a:rPr lang="en-IN" sz="1800" b="0" i="0" u="none" strike="noStrike" dirty="0">
                <a:solidFill>
                  <a:srgbClr val="000000"/>
                </a:solidFill>
                <a:effectLst/>
                <a:latin typeface="Calibri" panose="020F0502020204030204" pitchFamily="34" charset="0"/>
              </a:rPr>
              <a:t>2576822)</a:t>
            </a:r>
            <a:endParaRPr lang="en" sz="2200" dirty="0">
              <a:latin typeface="Times New Roman" panose="02020603050405020304" pitchFamily="18" charset="0"/>
              <a:ea typeface="Poppins"/>
              <a:cs typeface="Times New Roman" panose="02020603050405020304" pitchFamily="18" charset="0"/>
              <a:sym typeface="Poppins"/>
            </a:endParaRPr>
          </a:p>
          <a:p>
            <a:pPr marL="0" marR="0" lvl="0" indent="0" rtl="0">
              <a:lnSpc>
                <a:spcPct val="100000"/>
              </a:lnSpc>
              <a:spcBef>
                <a:spcPts val="0"/>
              </a:spcBef>
              <a:spcAft>
                <a:spcPts val="0"/>
              </a:spcAft>
              <a:buClr>
                <a:srgbClr val="000000"/>
              </a:buClr>
              <a:buSzPts val="1400"/>
              <a:buFont typeface="Arial"/>
              <a:buNone/>
            </a:pPr>
            <a:r>
              <a:rPr lang="en" sz="2200" dirty="0">
                <a:latin typeface="Times New Roman" panose="02020603050405020304" pitchFamily="18" charset="0"/>
                <a:ea typeface="Poppins"/>
                <a:cs typeface="Times New Roman" panose="02020603050405020304" pitchFamily="18" charset="0"/>
                <a:sym typeface="Poppins"/>
              </a:rPr>
              <a:t>Aitha Sharath Kumar (</a:t>
            </a:r>
            <a:r>
              <a:rPr lang="en-IN" sz="1800" b="0" i="0" u="none" strike="noStrike" dirty="0">
                <a:solidFill>
                  <a:srgbClr val="000000"/>
                </a:solidFill>
                <a:effectLst/>
                <a:latin typeface="Times New Roman" panose="02020603050405020304" pitchFamily="18" charset="0"/>
              </a:rPr>
              <a:t>2576107</a:t>
            </a:r>
            <a:r>
              <a:rPr lang="en" sz="2200" dirty="0">
                <a:latin typeface="Times New Roman" panose="02020603050405020304" pitchFamily="18" charset="0"/>
                <a:ea typeface="Poppins"/>
                <a:cs typeface="Times New Roman" panose="02020603050405020304" pitchFamily="18" charset="0"/>
                <a:sym typeface="Poppins"/>
              </a:rPr>
              <a:t>)</a:t>
            </a:r>
          </a:p>
          <a:p>
            <a:pPr marL="0" marR="0" lvl="0" indent="0" rtl="0">
              <a:lnSpc>
                <a:spcPct val="100000"/>
              </a:lnSpc>
              <a:spcBef>
                <a:spcPts val="0"/>
              </a:spcBef>
              <a:spcAft>
                <a:spcPts val="0"/>
              </a:spcAft>
              <a:buClr>
                <a:srgbClr val="000000"/>
              </a:buClr>
              <a:buSzPts val="1400"/>
              <a:buFont typeface="Arial"/>
              <a:buNone/>
            </a:pPr>
            <a:r>
              <a:rPr lang="en" sz="2200" dirty="0">
                <a:latin typeface="Times New Roman" panose="02020603050405020304" pitchFamily="18" charset="0"/>
                <a:ea typeface="Poppins"/>
                <a:cs typeface="Times New Roman" panose="02020603050405020304" pitchFamily="18" charset="0"/>
                <a:sym typeface="Poppins"/>
              </a:rPr>
              <a:t>Rangolu Joshnitha (</a:t>
            </a:r>
            <a:r>
              <a:rPr lang="en-IN" sz="1800" b="0" i="0" u="none" strike="noStrike" dirty="0">
                <a:solidFill>
                  <a:srgbClr val="000000"/>
                </a:solidFill>
                <a:effectLst/>
                <a:latin typeface="Times New Roman" panose="02020603050405020304" pitchFamily="18" charset="0"/>
              </a:rPr>
              <a:t>2576883</a:t>
            </a:r>
            <a:r>
              <a:rPr lang="en" sz="2200" dirty="0">
                <a:latin typeface="Times New Roman" panose="02020603050405020304" pitchFamily="18" charset="0"/>
                <a:ea typeface="Poppins"/>
                <a:cs typeface="Times New Roman" panose="02020603050405020304" pitchFamily="18" charset="0"/>
                <a:sym typeface="Poppins"/>
              </a:rPr>
              <a:t>)</a:t>
            </a:r>
          </a:p>
          <a:p>
            <a:pPr marL="0" marR="0" lvl="0" indent="0" rtl="0">
              <a:lnSpc>
                <a:spcPct val="100000"/>
              </a:lnSpc>
              <a:spcBef>
                <a:spcPts val="0"/>
              </a:spcBef>
              <a:spcAft>
                <a:spcPts val="0"/>
              </a:spcAft>
              <a:buClr>
                <a:srgbClr val="000000"/>
              </a:buClr>
              <a:buSzPts val="1400"/>
              <a:buFont typeface="Arial"/>
              <a:buNone/>
            </a:pPr>
            <a:r>
              <a:rPr lang="en" sz="2200" dirty="0">
                <a:latin typeface="Times New Roman" panose="02020603050405020304" pitchFamily="18" charset="0"/>
                <a:ea typeface="Poppins"/>
                <a:cs typeface="Times New Roman" panose="02020603050405020304" pitchFamily="18" charset="0"/>
                <a:sym typeface="Poppins"/>
              </a:rPr>
              <a:t>Dikshansh Shukla (</a:t>
            </a:r>
            <a:r>
              <a:rPr lang="en-IN" sz="1800" b="0" i="0" u="none" strike="noStrike" dirty="0">
                <a:solidFill>
                  <a:srgbClr val="000000"/>
                </a:solidFill>
                <a:effectLst/>
                <a:latin typeface="Calibri" panose="020F0502020204030204" pitchFamily="34" charset="0"/>
              </a:rPr>
              <a:t>2576288)</a:t>
            </a:r>
            <a:endParaRPr lang="en" sz="2200" dirty="0">
              <a:latin typeface="Times New Roman" panose="02020603050405020304" pitchFamily="18" charset="0"/>
              <a:ea typeface="Poppins"/>
              <a:cs typeface="Times New Roman" panose="02020603050405020304" pitchFamily="18" charset="0"/>
              <a:sym typeface="Poppins"/>
            </a:endParaRPr>
          </a:p>
          <a:p>
            <a:pPr marL="0" marR="0" lvl="0" indent="0" rtl="0">
              <a:lnSpc>
                <a:spcPct val="100000"/>
              </a:lnSpc>
              <a:spcBef>
                <a:spcPts val="0"/>
              </a:spcBef>
              <a:spcAft>
                <a:spcPts val="0"/>
              </a:spcAft>
              <a:buClr>
                <a:srgbClr val="000000"/>
              </a:buClr>
              <a:buSzPts val="1400"/>
              <a:buFont typeface="Arial"/>
              <a:buNone/>
            </a:pPr>
            <a:endParaRPr lang="en" sz="2600" dirty="0">
              <a:latin typeface="Poppins"/>
              <a:ea typeface="Poppins"/>
              <a:cs typeface="Poppins"/>
              <a:sym typeface="Poppins"/>
            </a:endParaRPr>
          </a:p>
          <a:p>
            <a:pPr marL="0" marR="0" lvl="0" indent="0" rtl="0">
              <a:lnSpc>
                <a:spcPct val="100000"/>
              </a:lnSpc>
              <a:spcBef>
                <a:spcPts val="0"/>
              </a:spcBef>
              <a:spcAft>
                <a:spcPts val="0"/>
              </a:spcAft>
              <a:buClr>
                <a:srgbClr val="000000"/>
              </a:buClr>
              <a:buSzPts val="1400"/>
              <a:buFont typeface="Arial"/>
              <a:buNone/>
            </a:pPr>
            <a:endParaRPr lang="en" sz="2600" dirty="0">
              <a:latin typeface="Poppins"/>
              <a:ea typeface="Poppins"/>
              <a:cs typeface="Poppins"/>
              <a:sym typeface="Poppins"/>
            </a:endParaRPr>
          </a:p>
          <a:p>
            <a:pPr marL="0" marR="0" lvl="0" indent="0" algn="ctr" rtl="0">
              <a:lnSpc>
                <a:spcPct val="100000"/>
              </a:lnSpc>
              <a:spcBef>
                <a:spcPts val="0"/>
              </a:spcBef>
              <a:spcAft>
                <a:spcPts val="0"/>
              </a:spcAft>
              <a:buClr>
                <a:srgbClr val="000000"/>
              </a:buClr>
              <a:buSzPts val="1400"/>
              <a:buFont typeface="Arial"/>
              <a:buNone/>
            </a:pPr>
            <a:endParaRPr lang="en" sz="2600" dirty="0">
              <a:latin typeface="Poppins"/>
              <a:ea typeface="Poppins"/>
              <a:cs typeface="Poppins"/>
              <a:sym typeface="Poppins"/>
            </a:endParaRPr>
          </a:p>
        </p:txBody>
      </p:sp>
      <p:pic>
        <p:nvPicPr>
          <p:cNvPr id="68" name="Google Shape;68;p14"/>
          <p:cNvPicPr preferRelativeResize="0"/>
          <p:nvPr/>
        </p:nvPicPr>
        <p:blipFill rotWithShape="1">
          <a:blip r:embed="rId3">
            <a:alphaModFix/>
          </a:blip>
          <a:srcRect/>
          <a:stretch/>
        </p:blipFill>
        <p:spPr>
          <a:xfrm rot="10800000">
            <a:off x="-2133140" y="-2198417"/>
            <a:ext cx="3937758" cy="3731413"/>
          </a:xfrm>
          <a:prstGeom prst="rect">
            <a:avLst/>
          </a:prstGeom>
          <a:noFill/>
          <a:ln>
            <a:noFill/>
          </a:ln>
        </p:spPr>
      </p:pic>
      <p:pic>
        <p:nvPicPr>
          <p:cNvPr id="3" name="Picture 2">
            <a:extLst>
              <a:ext uri="{FF2B5EF4-FFF2-40B4-BE49-F238E27FC236}">
                <a16:creationId xmlns:a16="http://schemas.microsoft.com/office/drawing/2014/main" id="{DE47417E-6C69-151D-F844-3001E0D79CF8}"/>
              </a:ext>
            </a:extLst>
          </p:cNvPr>
          <p:cNvPicPr>
            <a:picLocks noChangeAspect="1"/>
          </p:cNvPicPr>
          <p:nvPr/>
        </p:nvPicPr>
        <p:blipFill>
          <a:blip r:embed="rId4"/>
          <a:stretch>
            <a:fillRect/>
          </a:stretch>
        </p:blipFill>
        <p:spPr>
          <a:xfrm>
            <a:off x="5199115" y="1135413"/>
            <a:ext cx="3944885" cy="3731413"/>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pic>
        <p:nvPicPr>
          <p:cNvPr id="229" name="Google Shape;229;p25"/>
          <p:cNvPicPr preferRelativeResize="0"/>
          <p:nvPr/>
        </p:nvPicPr>
        <p:blipFill rotWithShape="1">
          <a:blip r:embed="rId3">
            <a:alphaModFix/>
          </a:blip>
          <a:srcRect/>
          <a:stretch/>
        </p:blipFill>
        <p:spPr>
          <a:xfrm rot="-6290961">
            <a:off x="-1968879" y="3277793"/>
            <a:ext cx="3937758" cy="3731413"/>
          </a:xfrm>
          <a:prstGeom prst="rect">
            <a:avLst/>
          </a:prstGeom>
          <a:noFill/>
          <a:ln>
            <a:noFill/>
          </a:ln>
        </p:spPr>
      </p:pic>
      <p:pic>
        <p:nvPicPr>
          <p:cNvPr id="230" name="Google Shape;230;p25"/>
          <p:cNvPicPr preferRelativeResize="0"/>
          <p:nvPr/>
        </p:nvPicPr>
        <p:blipFill rotWithShape="1">
          <a:blip r:embed="rId3">
            <a:alphaModFix/>
          </a:blip>
          <a:srcRect/>
          <a:stretch/>
        </p:blipFill>
        <p:spPr>
          <a:xfrm rot="10232542">
            <a:off x="-1525971" y="-2148687"/>
            <a:ext cx="3937757" cy="3731411"/>
          </a:xfrm>
          <a:prstGeom prst="rect">
            <a:avLst/>
          </a:prstGeom>
          <a:noFill/>
          <a:ln>
            <a:noFill/>
          </a:ln>
        </p:spPr>
      </p:pic>
      <p:sp>
        <p:nvSpPr>
          <p:cNvPr id="2" name="TextBox 1">
            <a:extLst>
              <a:ext uri="{FF2B5EF4-FFF2-40B4-BE49-F238E27FC236}">
                <a16:creationId xmlns:a16="http://schemas.microsoft.com/office/drawing/2014/main" id="{A974C919-0DBD-BD5D-3AAF-0DF8A4ADD830}"/>
              </a:ext>
            </a:extLst>
          </p:cNvPr>
          <p:cNvSpPr txBox="1"/>
          <p:nvPr/>
        </p:nvSpPr>
        <p:spPr>
          <a:xfrm>
            <a:off x="2870421" y="310101"/>
            <a:ext cx="3581987" cy="400110"/>
          </a:xfrm>
          <a:prstGeom prst="rect">
            <a:avLst/>
          </a:prstGeom>
          <a:noFill/>
        </p:spPr>
        <p:txBody>
          <a:bodyPr wrap="square" rtlCol="0">
            <a:spAutoFit/>
          </a:bodyPr>
          <a:lstStyle/>
          <a:p>
            <a:pPr algn="ctr"/>
            <a:r>
              <a:rPr lang="en-US" sz="2000" b="1" u="sng" dirty="0">
                <a:latin typeface="Times New Roman" panose="02020603050405020304" pitchFamily="18" charset="0"/>
                <a:cs typeface="Times New Roman" panose="02020603050405020304" pitchFamily="18" charset="0"/>
              </a:rPr>
              <a:t>Data Driven Framework</a:t>
            </a:r>
          </a:p>
        </p:txBody>
      </p:sp>
      <p:sp>
        <p:nvSpPr>
          <p:cNvPr id="4" name="Text Placeholder 3">
            <a:extLst>
              <a:ext uri="{FF2B5EF4-FFF2-40B4-BE49-F238E27FC236}">
                <a16:creationId xmlns:a16="http://schemas.microsoft.com/office/drawing/2014/main" id="{1CDED125-4C88-DE87-9259-B59D764CBE05}"/>
              </a:ext>
            </a:extLst>
          </p:cNvPr>
          <p:cNvSpPr>
            <a:spLocks noGrp="1"/>
          </p:cNvSpPr>
          <p:nvPr>
            <p:ph type="body" idx="1"/>
          </p:nvPr>
        </p:nvSpPr>
        <p:spPr>
          <a:xfrm>
            <a:off x="333254" y="946735"/>
            <a:ext cx="8656320" cy="3416400"/>
          </a:xfrm>
        </p:spPr>
        <p:txBody>
          <a:bodyPr>
            <a:noAutofit/>
          </a:bodyPr>
          <a:lstStyle/>
          <a:p>
            <a:r>
              <a:rPr lang="en-US" sz="2000" dirty="0">
                <a:solidFill>
                  <a:schemeClr val="tx1"/>
                </a:solidFill>
                <a:latin typeface="Times New Roman" panose="02020603050405020304" pitchFamily="18" charset="0"/>
                <a:cs typeface="Times New Roman" panose="02020603050405020304" pitchFamily="18" charset="0"/>
              </a:rPr>
              <a:t>A data-driven framework is an automation testing approach where test data is separated from test scripts.</a:t>
            </a:r>
          </a:p>
          <a:p>
            <a:r>
              <a:rPr lang="en-US" sz="2000" dirty="0">
                <a:solidFill>
                  <a:schemeClr val="tx1"/>
                </a:solidFill>
                <a:latin typeface="Times New Roman" panose="02020603050405020304" pitchFamily="18" charset="0"/>
                <a:cs typeface="Times New Roman" panose="02020603050405020304" pitchFamily="18" charset="0"/>
              </a:rPr>
              <a:t>It allows for testing the same functionality with multiple sets of data. </a:t>
            </a:r>
          </a:p>
          <a:p>
            <a:r>
              <a:rPr lang="en-US" sz="2000" dirty="0">
                <a:solidFill>
                  <a:schemeClr val="tx1"/>
                </a:solidFill>
                <a:latin typeface="Times New Roman" panose="02020603050405020304" pitchFamily="18" charset="0"/>
                <a:cs typeface="Times New Roman" panose="02020603050405020304" pitchFamily="18" charset="0"/>
              </a:rPr>
              <a:t>Test data is typically stored in external sources like spreadsheets or databases, and the testing logic remains constant. </a:t>
            </a:r>
          </a:p>
          <a:p>
            <a:r>
              <a:rPr lang="en-US" sz="2000" dirty="0">
                <a:solidFill>
                  <a:schemeClr val="tx1"/>
                </a:solidFill>
                <a:latin typeface="Times New Roman" panose="02020603050405020304" pitchFamily="18" charset="0"/>
                <a:cs typeface="Times New Roman" panose="02020603050405020304" pitchFamily="18" charset="0"/>
              </a:rPr>
              <a:t>This framework enhances test coverage and maintainability by easily accommodating new data sets without code changes. </a:t>
            </a:r>
          </a:p>
          <a:p>
            <a:r>
              <a:rPr lang="en-US" sz="2000" dirty="0">
                <a:solidFill>
                  <a:schemeClr val="tx1"/>
                </a:solidFill>
                <a:latin typeface="Times New Roman" panose="02020603050405020304" pitchFamily="18" charset="0"/>
                <a:cs typeface="Times New Roman" panose="02020603050405020304" pitchFamily="18" charset="0"/>
              </a:rPr>
              <a:t>It's particularly valuable for repetitive tests with varying input values and expected outcomes</a:t>
            </a:r>
            <a:r>
              <a:rPr lang="en-US" sz="2400" dirty="0">
                <a:solidFill>
                  <a:schemeClr val="tx1"/>
                </a:solidFill>
                <a:latin typeface="Times New Roman" panose="02020603050405020304" pitchFamily="18" charset="0"/>
                <a:cs typeface="Times New Roman" panose="02020603050405020304" pitchFamily="18" charset="0"/>
              </a:rPr>
              <a:t>.</a:t>
            </a:r>
            <a:endParaRPr lang="en-IN" sz="2400" dirty="0">
              <a:solidFill>
                <a:schemeClr val="tx1"/>
              </a:solidFill>
            </a:endParaRPr>
          </a:p>
        </p:txBody>
      </p:sp>
    </p:spTree>
    <p:extLst>
      <p:ext uri="{BB962C8B-B14F-4D97-AF65-F5344CB8AC3E}">
        <p14:creationId xmlns:p14="http://schemas.microsoft.com/office/powerpoint/2010/main" val="38339294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pic>
        <p:nvPicPr>
          <p:cNvPr id="229" name="Google Shape;229;p25"/>
          <p:cNvPicPr preferRelativeResize="0"/>
          <p:nvPr/>
        </p:nvPicPr>
        <p:blipFill rotWithShape="1">
          <a:blip r:embed="rId3">
            <a:alphaModFix/>
          </a:blip>
          <a:srcRect/>
          <a:stretch/>
        </p:blipFill>
        <p:spPr>
          <a:xfrm rot="-6290961">
            <a:off x="-1968879" y="3277793"/>
            <a:ext cx="3937758" cy="3731413"/>
          </a:xfrm>
          <a:prstGeom prst="rect">
            <a:avLst/>
          </a:prstGeom>
          <a:noFill/>
          <a:ln>
            <a:noFill/>
          </a:ln>
        </p:spPr>
      </p:pic>
      <p:pic>
        <p:nvPicPr>
          <p:cNvPr id="230" name="Google Shape;230;p25"/>
          <p:cNvPicPr preferRelativeResize="0"/>
          <p:nvPr/>
        </p:nvPicPr>
        <p:blipFill rotWithShape="1">
          <a:blip r:embed="rId3">
            <a:alphaModFix/>
          </a:blip>
          <a:srcRect/>
          <a:stretch/>
        </p:blipFill>
        <p:spPr>
          <a:xfrm rot="10232542">
            <a:off x="-1525971" y="-2148687"/>
            <a:ext cx="3937757" cy="3731411"/>
          </a:xfrm>
          <a:prstGeom prst="rect">
            <a:avLst/>
          </a:prstGeom>
          <a:noFill/>
          <a:ln>
            <a:noFill/>
          </a:ln>
        </p:spPr>
      </p:pic>
      <p:sp>
        <p:nvSpPr>
          <p:cNvPr id="2" name="TextBox 1">
            <a:extLst>
              <a:ext uri="{FF2B5EF4-FFF2-40B4-BE49-F238E27FC236}">
                <a16:creationId xmlns:a16="http://schemas.microsoft.com/office/drawing/2014/main" id="{A974C919-0DBD-BD5D-3AAF-0DF8A4ADD830}"/>
              </a:ext>
            </a:extLst>
          </p:cNvPr>
          <p:cNvSpPr txBox="1"/>
          <p:nvPr/>
        </p:nvSpPr>
        <p:spPr>
          <a:xfrm>
            <a:off x="2870421" y="162617"/>
            <a:ext cx="3581987" cy="400110"/>
          </a:xfrm>
          <a:prstGeom prst="rect">
            <a:avLst/>
          </a:prstGeom>
          <a:noFill/>
        </p:spPr>
        <p:txBody>
          <a:bodyPr wrap="square" rtlCol="0">
            <a:spAutoFit/>
          </a:bodyPr>
          <a:lstStyle/>
          <a:p>
            <a:pPr algn="ctr"/>
            <a:r>
              <a:rPr lang="en-US" sz="2000" b="1" u="sng" dirty="0">
                <a:latin typeface="Times New Roman" panose="02020603050405020304" pitchFamily="18" charset="0"/>
                <a:cs typeface="Times New Roman" panose="02020603050405020304" pitchFamily="18" charset="0"/>
              </a:rPr>
              <a:t>Data Driven Framework</a:t>
            </a:r>
            <a:endParaRPr lang="en-IN" sz="2000" b="1" u="sng" dirty="0">
              <a:latin typeface="Times New Roman" panose="02020603050405020304" pitchFamily="18" charset="0"/>
              <a:cs typeface="Times New Roman" panose="02020603050405020304" pitchFamily="18" charset="0"/>
            </a:endParaRPr>
          </a:p>
        </p:txBody>
      </p:sp>
      <p:sp>
        <p:nvSpPr>
          <p:cNvPr id="3" name="Title 2">
            <a:extLst>
              <a:ext uri="{FF2B5EF4-FFF2-40B4-BE49-F238E27FC236}">
                <a16:creationId xmlns:a16="http://schemas.microsoft.com/office/drawing/2014/main" id="{13F44E4F-4360-70F0-18F3-6713F88D048B}"/>
              </a:ext>
            </a:extLst>
          </p:cNvPr>
          <p:cNvSpPr>
            <a:spLocks noGrp="1"/>
          </p:cNvSpPr>
          <p:nvPr>
            <p:ph type="title"/>
          </p:nvPr>
        </p:nvSpPr>
        <p:spPr>
          <a:xfrm>
            <a:off x="1718186" y="771766"/>
            <a:ext cx="7114113" cy="572700"/>
          </a:xfrm>
        </p:spPr>
        <p:txBody>
          <a:bodyPr>
            <a:normAutofit fontScale="90000"/>
          </a:bodyPr>
          <a:lstStyle/>
          <a:p>
            <a:r>
              <a:rPr lang="en-US" sz="1600" b="0" i="0" dirty="0">
                <a:solidFill>
                  <a:srgbClr val="343333"/>
                </a:solidFill>
                <a:effectLst/>
                <a:latin typeface="Times New Roman" panose="02020603050405020304" pitchFamily="18" charset="0"/>
                <a:cs typeface="Times New Roman" panose="02020603050405020304" pitchFamily="18" charset="0"/>
              </a:rPr>
              <a:t>Take a look at the flow diagram below. This replicates a typical data-driven testing framework.</a:t>
            </a:r>
            <a:endParaRPr lang="en-IN" sz="1600"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BEEC8712-CDC9-0AB4-55D4-82DBB4A52361}"/>
              </a:ext>
            </a:extLst>
          </p:cNvPr>
          <p:cNvPicPr>
            <a:picLocks noChangeAspect="1"/>
          </p:cNvPicPr>
          <p:nvPr/>
        </p:nvPicPr>
        <p:blipFill>
          <a:blip r:embed="rId4"/>
          <a:stretch>
            <a:fillRect/>
          </a:stretch>
        </p:blipFill>
        <p:spPr>
          <a:xfrm>
            <a:off x="1806677" y="1553505"/>
            <a:ext cx="6740602" cy="2939941"/>
          </a:xfrm>
          <a:prstGeom prst="rect">
            <a:avLst/>
          </a:prstGeom>
        </p:spPr>
      </p:pic>
    </p:spTree>
    <p:extLst>
      <p:ext uri="{BB962C8B-B14F-4D97-AF65-F5344CB8AC3E}">
        <p14:creationId xmlns:p14="http://schemas.microsoft.com/office/powerpoint/2010/main" val="5082917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pic>
        <p:nvPicPr>
          <p:cNvPr id="229" name="Google Shape;229;p25"/>
          <p:cNvPicPr preferRelativeResize="0"/>
          <p:nvPr/>
        </p:nvPicPr>
        <p:blipFill rotWithShape="1">
          <a:blip r:embed="rId3">
            <a:alphaModFix/>
          </a:blip>
          <a:srcRect/>
          <a:stretch/>
        </p:blipFill>
        <p:spPr>
          <a:xfrm rot="-6290961">
            <a:off x="-1075907" y="3964861"/>
            <a:ext cx="3501148" cy="2451218"/>
          </a:xfrm>
          <a:prstGeom prst="rect">
            <a:avLst/>
          </a:prstGeom>
          <a:noFill/>
          <a:ln>
            <a:noFill/>
          </a:ln>
        </p:spPr>
      </p:pic>
      <p:pic>
        <p:nvPicPr>
          <p:cNvPr id="230" name="Google Shape;230;p25"/>
          <p:cNvPicPr preferRelativeResize="0"/>
          <p:nvPr/>
        </p:nvPicPr>
        <p:blipFill rotWithShape="1">
          <a:blip r:embed="rId3">
            <a:alphaModFix/>
          </a:blip>
          <a:srcRect/>
          <a:stretch/>
        </p:blipFill>
        <p:spPr>
          <a:xfrm rot="10232542">
            <a:off x="-1574702" y="-2100257"/>
            <a:ext cx="3401026" cy="3093883"/>
          </a:xfrm>
          <a:prstGeom prst="rect">
            <a:avLst/>
          </a:prstGeom>
          <a:noFill/>
          <a:ln>
            <a:noFill/>
          </a:ln>
        </p:spPr>
      </p:pic>
      <p:sp>
        <p:nvSpPr>
          <p:cNvPr id="2" name="TextBox 1">
            <a:extLst>
              <a:ext uri="{FF2B5EF4-FFF2-40B4-BE49-F238E27FC236}">
                <a16:creationId xmlns:a16="http://schemas.microsoft.com/office/drawing/2014/main" id="{A974C919-0DBD-BD5D-3AAF-0DF8A4ADD830}"/>
              </a:ext>
            </a:extLst>
          </p:cNvPr>
          <p:cNvSpPr txBox="1"/>
          <p:nvPr/>
        </p:nvSpPr>
        <p:spPr>
          <a:xfrm>
            <a:off x="2781006" y="223573"/>
            <a:ext cx="3581987" cy="400110"/>
          </a:xfrm>
          <a:prstGeom prst="rect">
            <a:avLst/>
          </a:prstGeom>
          <a:noFill/>
        </p:spPr>
        <p:txBody>
          <a:bodyPr wrap="square" rtlCol="0">
            <a:spAutoFit/>
          </a:bodyPr>
          <a:lstStyle/>
          <a:p>
            <a:pPr algn="ctr"/>
            <a:r>
              <a:rPr lang="en-US" sz="2000" b="1" u="sng" dirty="0">
                <a:latin typeface="Times New Roman" panose="02020603050405020304" pitchFamily="18" charset="0"/>
                <a:cs typeface="Times New Roman" panose="02020603050405020304" pitchFamily="18" charset="0"/>
              </a:rPr>
              <a:t>Data Driven Framework</a:t>
            </a:r>
            <a:endParaRPr lang="en-IN" sz="2000" b="1" u="sng" dirty="0">
              <a:latin typeface="Times New Roman" panose="02020603050405020304" pitchFamily="18" charset="0"/>
              <a:cs typeface="Times New Roman" panose="02020603050405020304" pitchFamily="18" charset="0"/>
            </a:endParaRPr>
          </a:p>
        </p:txBody>
      </p:sp>
      <p:sp>
        <p:nvSpPr>
          <p:cNvPr id="8" name="Title 7">
            <a:extLst>
              <a:ext uri="{FF2B5EF4-FFF2-40B4-BE49-F238E27FC236}">
                <a16:creationId xmlns:a16="http://schemas.microsoft.com/office/drawing/2014/main" id="{56A4DE96-E15F-8FA6-AE2D-5DADE0657A61}"/>
              </a:ext>
            </a:extLst>
          </p:cNvPr>
          <p:cNvSpPr>
            <a:spLocks noGrp="1"/>
          </p:cNvSpPr>
          <p:nvPr>
            <p:ph type="title"/>
          </p:nvPr>
        </p:nvSpPr>
        <p:spPr>
          <a:xfrm>
            <a:off x="674667" y="795573"/>
            <a:ext cx="8520600" cy="572700"/>
          </a:xfrm>
        </p:spPr>
        <p:txBody>
          <a:bodyPr>
            <a:normAutofit/>
          </a:bodyPr>
          <a:lstStyle/>
          <a:p>
            <a:r>
              <a:rPr lang="en-IN" sz="2000" dirty="0">
                <a:latin typeface="Times New Roman" panose="02020603050405020304" pitchFamily="18" charset="0"/>
                <a:cs typeface="Times New Roman" panose="02020603050405020304" pitchFamily="18" charset="0"/>
              </a:rPr>
              <a:t>   Advantages of using Data Driven testing Approach:</a:t>
            </a:r>
          </a:p>
        </p:txBody>
      </p:sp>
      <p:sp>
        <p:nvSpPr>
          <p:cNvPr id="9" name="Text Placeholder 8">
            <a:extLst>
              <a:ext uri="{FF2B5EF4-FFF2-40B4-BE49-F238E27FC236}">
                <a16:creationId xmlns:a16="http://schemas.microsoft.com/office/drawing/2014/main" id="{3B1BB5EC-D22C-AE7D-3B8E-A1B553DC4359}"/>
              </a:ext>
            </a:extLst>
          </p:cNvPr>
          <p:cNvSpPr>
            <a:spLocks noGrp="1"/>
          </p:cNvSpPr>
          <p:nvPr>
            <p:ph type="body" idx="1"/>
          </p:nvPr>
        </p:nvSpPr>
        <p:spPr>
          <a:xfrm>
            <a:off x="674667" y="1423915"/>
            <a:ext cx="7760673" cy="3199998"/>
          </a:xfrm>
        </p:spPr>
        <p:txBody>
          <a:bodyPr>
            <a:normAutofit fontScale="85000" lnSpcReduction="20000"/>
          </a:bodyPr>
          <a:lstStyle/>
          <a:p>
            <a:r>
              <a:rPr lang="en-IN" sz="2200" b="1" i="0" dirty="0">
                <a:solidFill>
                  <a:srgbClr val="000000"/>
                </a:solidFill>
                <a:effectLst/>
                <a:latin typeface="Times New Roman" panose="02020603050405020304" pitchFamily="18" charset="0"/>
                <a:cs typeface="Times New Roman" panose="02020603050405020304" pitchFamily="18" charset="0"/>
              </a:rPr>
              <a:t>Reusability </a:t>
            </a:r>
            <a:r>
              <a:rPr lang="en-US" sz="2200" b="1" i="0" dirty="0">
                <a:solidFill>
                  <a:srgbClr val="000000"/>
                </a:solidFill>
                <a:effectLst/>
                <a:latin typeface="Times New Roman" panose="02020603050405020304" pitchFamily="18" charset="0"/>
                <a:cs typeface="Times New Roman" panose="02020603050405020304" pitchFamily="18" charset="0"/>
              </a:rPr>
              <a:t> </a:t>
            </a:r>
          </a:p>
          <a:p>
            <a:endParaRPr lang="en-US" sz="2200" dirty="0">
              <a:solidFill>
                <a:srgbClr val="000000"/>
              </a:solidFill>
              <a:latin typeface="Times New Roman" panose="02020603050405020304" pitchFamily="18" charset="0"/>
              <a:cs typeface="Times New Roman" panose="02020603050405020304" pitchFamily="18" charset="0"/>
            </a:endParaRPr>
          </a:p>
          <a:p>
            <a:r>
              <a:rPr lang="en-IN" sz="2200" b="1" i="0" dirty="0">
                <a:solidFill>
                  <a:srgbClr val="000000"/>
                </a:solidFill>
                <a:effectLst/>
                <a:latin typeface="Times New Roman" panose="02020603050405020304" pitchFamily="18" charset="0"/>
                <a:cs typeface="Times New Roman" panose="02020603050405020304" pitchFamily="18" charset="0"/>
              </a:rPr>
              <a:t>Time-efficient</a:t>
            </a:r>
          </a:p>
          <a:p>
            <a:endParaRPr lang="en-IN" sz="2200" b="1" dirty="0">
              <a:solidFill>
                <a:srgbClr val="000000"/>
              </a:solidFill>
              <a:latin typeface="Times New Roman" panose="02020603050405020304" pitchFamily="18" charset="0"/>
              <a:cs typeface="Times New Roman" panose="02020603050405020304" pitchFamily="18" charset="0"/>
            </a:endParaRPr>
          </a:p>
          <a:p>
            <a:r>
              <a:rPr lang="en-IN" sz="2200" b="1" i="0" dirty="0">
                <a:solidFill>
                  <a:srgbClr val="000000"/>
                </a:solidFill>
                <a:effectLst/>
                <a:latin typeface="Times New Roman" panose="02020603050405020304" pitchFamily="18" charset="0"/>
                <a:cs typeface="Times New Roman" panose="02020603050405020304" pitchFamily="18" charset="0"/>
              </a:rPr>
              <a:t>Reduced manual error</a:t>
            </a:r>
          </a:p>
          <a:p>
            <a:endParaRPr lang="en-IN" sz="2200" b="1" dirty="0">
              <a:solidFill>
                <a:srgbClr val="000000"/>
              </a:solidFill>
              <a:latin typeface="Times New Roman" panose="02020603050405020304" pitchFamily="18" charset="0"/>
              <a:cs typeface="Times New Roman" panose="02020603050405020304" pitchFamily="18" charset="0"/>
            </a:endParaRPr>
          </a:p>
          <a:p>
            <a:r>
              <a:rPr lang="en-IN" sz="2200" b="1" i="0" dirty="0">
                <a:solidFill>
                  <a:srgbClr val="000000"/>
                </a:solidFill>
                <a:effectLst/>
                <a:latin typeface="Times New Roman" panose="02020603050405020304" pitchFamily="18" charset="0"/>
                <a:cs typeface="Times New Roman" panose="02020603050405020304" pitchFamily="18" charset="0"/>
              </a:rPr>
              <a:t>Reduced test scripts</a:t>
            </a:r>
          </a:p>
          <a:p>
            <a:endParaRPr lang="en-IN" sz="2200" b="1" i="0" dirty="0">
              <a:solidFill>
                <a:srgbClr val="000000"/>
              </a:solidFill>
              <a:effectLst/>
              <a:latin typeface="Times New Roman" panose="02020603050405020304" pitchFamily="18" charset="0"/>
              <a:cs typeface="Times New Roman" panose="02020603050405020304" pitchFamily="18" charset="0"/>
            </a:endParaRPr>
          </a:p>
          <a:p>
            <a:r>
              <a:rPr lang="en-IN" sz="2200" b="1" dirty="0">
                <a:solidFill>
                  <a:srgbClr val="000000"/>
                </a:solidFill>
                <a:latin typeface="Times New Roman" panose="02020603050405020304" pitchFamily="18" charset="0"/>
                <a:cs typeface="Times New Roman" panose="02020603050405020304" pitchFamily="18" charset="0"/>
              </a:rPr>
              <a:t>Enhanced Clarity</a:t>
            </a:r>
          </a:p>
          <a:p>
            <a:pPr marL="114300" indent="0">
              <a:buNone/>
            </a:pPr>
            <a:endParaRPr lang="en-IN" sz="1700" b="1" i="0" dirty="0">
              <a:solidFill>
                <a:srgbClr val="000000"/>
              </a:solidFill>
              <a:effectLst/>
              <a:latin typeface="Times New Roman" panose="02020603050405020304" pitchFamily="18" charset="0"/>
              <a:cs typeface="Times New Roman" panose="02020603050405020304" pitchFamily="18" charset="0"/>
            </a:endParaRPr>
          </a:p>
          <a:p>
            <a:r>
              <a:rPr lang="en-IN" sz="2200" b="1" i="0" dirty="0">
                <a:solidFill>
                  <a:srgbClr val="000000"/>
                </a:solidFill>
                <a:effectLst/>
                <a:latin typeface="Times New Roman" panose="02020603050405020304" pitchFamily="18" charset="0"/>
                <a:cs typeface="Times New Roman" panose="02020603050405020304" pitchFamily="18" charset="0"/>
              </a:rPr>
              <a:t>Faster decision making</a:t>
            </a:r>
            <a:endParaRPr lang="en-US" sz="2200" i="0" dirty="0">
              <a:solidFill>
                <a:srgbClr val="000000"/>
              </a:solidFill>
              <a:effectLst/>
              <a:latin typeface="Times New Roman" panose="02020603050405020304" pitchFamily="18" charset="0"/>
              <a:cs typeface="Times New Roman" panose="02020603050405020304" pitchFamily="18" charset="0"/>
            </a:endParaRPr>
          </a:p>
          <a:p>
            <a:endParaRPr lang="en-US" sz="1900" dirty="0">
              <a:solidFill>
                <a:srgbClr val="000000"/>
              </a:solidFill>
              <a:latin typeface="Times New Roman" panose="02020603050405020304" pitchFamily="18" charset="0"/>
              <a:cs typeface="Times New Roman" panose="02020603050405020304" pitchFamily="18" charset="0"/>
            </a:endParaRPr>
          </a:p>
          <a:p>
            <a:endParaRPr lang="en-IN" sz="1400" i="0" dirty="0">
              <a:solidFill>
                <a:srgbClr val="000000"/>
              </a:solidFill>
              <a:effectLst/>
              <a:latin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8189790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pic>
        <p:nvPicPr>
          <p:cNvPr id="229" name="Google Shape;229;p25"/>
          <p:cNvPicPr preferRelativeResize="0"/>
          <p:nvPr/>
        </p:nvPicPr>
        <p:blipFill rotWithShape="1">
          <a:blip r:embed="rId3">
            <a:alphaModFix/>
          </a:blip>
          <a:srcRect/>
          <a:stretch/>
        </p:blipFill>
        <p:spPr>
          <a:xfrm rot="-6290961">
            <a:off x="-1968879" y="3277793"/>
            <a:ext cx="3937758" cy="3731413"/>
          </a:xfrm>
          <a:prstGeom prst="rect">
            <a:avLst/>
          </a:prstGeom>
          <a:noFill/>
          <a:ln>
            <a:noFill/>
          </a:ln>
        </p:spPr>
      </p:pic>
      <p:pic>
        <p:nvPicPr>
          <p:cNvPr id="230" name="Google Shape;230;p25"/>
          <p:cNvPicPr preferRelativeResize="0"/>
          <p:nvPr/>
        </p:nvPicPr>
        <p:blipFill rotWithShape="1">
          <a:blip r:embed="rId3">
            <a:alphaModFix/>
          </a:blip>
          <a:srcRect/>
          <a:stretch/>
        </p:blipFill>
        <p:spPr>
          <a:xfrm rot="10232542">
            <a:off x="-1525971" y="-2148687"/>
            <a:ext cx="3937757" cy="3731411"/>
          </a:xfrm>
          <a:prstGeom prst="rect">
            <a:avLst/>
          </a:prstGeom>
          <a:noFill/>
          <a:ln>
            <a:noFill/>
          </a:ln>
        </p:spPr>
      </p:pic>
      <p:sp>
        <p:nvSpPr>
          <p:cNvPr id="2" name="TextBox 1">
            <a:extLst>
              <a:ext uri="{FF2B5EF4-FFF2-40B4-BE49-F238E27FC236}">
                <a16:creationId xmlns:a16="http://schemas.microsoft.com/office/drawing/2014/main" id="{A974C919-0DBD-BD5D-3AAF-0DF8A4ADD830}"/>
              </a:ext>
            </a:extLst>
          </p:cNvPr>
          <p:cNvSpPr txBox="1"/>
          <p:nvPr/>
        </p:nvSpPr>
        <p:spPr>
          <a:xfrm>
            <a:off x="2870421" y="310101"/>
            <a:ext cx="3581987" cy="461665"/>
          </a:xfrm>
          <a:prstGeom prst="rect">
            <a:avLst/>
          </a:prstGeom>
          <a:noFill/>
        </p:spPr>
        <p:txBody>
          <a:bodyPr wrap="square" rtlCol="0">
            <a:spAutoFit/>
          </a:bodyPr>
          <a:lstStyle/>
          <a:p>
            <a:pPr algn="ctr"/>
            <a:r>
              <a:rPr lang="en-US" sz="2400" b="1" dirty="0">
                <a:latin typeface="Times New Roman" panose="02020603050405020304" pitchFamily="18" charset="0"/>
                <a:cs typeface="Times New Roman" panose="02020603050405020304" pitchFamily="18" charset="0"/>
              </a:rPr>
              <a:t>Cucumber</a:t>
            </a:r>
            <a:endParaRPr lang="en-IN" sz="2400" b="1" dirty="0">
              <a:latin typeface="Times New Roman" panose="02020603050405020304" pitchFamily="18" charset="0"/>
              <a:cs typeface="Times New Roman" panose="02020603050405020304" pitchFamily="18" charset="0"/>
            </a:endParaRPr>
          </a:p>
        </p:txBody>
      </p:sp>
      <p:sp>
        <p:nvSpPr>
          <p:cNvPr id="5" name="TextBox 4"/>
          <p:cNvSpPr txBox="1"/>
          <p:nvPr/>
        </p:nvSpPr>
        <p:spPr>
          <a:xfrm>
            <a:off x="1955800" y="723900"/>
            <a:ext cx="6997700" cy="307777"/>
          </a:xfrm>
          <a:prstGeom prst="rect">
            <a:avLst/>
          </a:prstGeom>
          <a:noFill/>
        </p:spPr>
        <p:txBody>
          <a:bodyPr wrap="square" rtlCol="0">
            <a:spAutoFit/>
          </a:bodyPr>
          <a:lstStyle/>
          <a:p>
            <a:endParaRPr lang="en-US" dirty="0"/>
          </a:p>
        </p:txBody>
      </p:sp>
      <p:sp>
        <p:nvSpPr>
          <p:cNvPr id="6" name="TextBox 5"/>
          <p:cNvSpPr txBox="1"/>
          <p:nvPr/>
        </p:nvSpPr>
        <p:spPr>
          <a:xfrm>
            <a:off x="1704975" y="723900"/>
            <a:ext cx="7210425" cy="4955203"/>
          </a:xfrm>
          <a:prstGeom prst="rect">
            <a:avLst/>
          </a:prstGeom>
          <a:noFill/>
        </p:spPr>
        <p:txBody>
          <a:bodyPr wrap="square" rtlCol="0">
            <a:spAutoFit/>
          </a:bodyPr>
          <a:lstStyle/>
          <a:p>
            <a:r>
              <a:rPr lang="en-US" sz="1600" b="1" dirty="0">
                <a:latin typeface="Times New Roman" panose="02020603050405020304" pitchFamily="18" charset="0"/>
                <a:cs typeface="Times New Roman" panose="02020603050405020304" pitchFamily="18" charset="0"/>
              </a:rPr>
              <a:t>What is Cucumber ?</a:t>
            </a:r>
          </a:p>
          <a:p>
            <a:endParaRPr lang="en-US" sz="1600" b="1" dirty="0">
              <a:latin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cs typeface="Times New Roman" panose="02020603050405020304" pitchFamily="18" charset="0"/>
              </a:rPr>
              <a:t>Cucumber is a testing framework that supports Behavior-Driven Development (BDD). BDD is a software development methodology that encourages collaboration among developers, QA (Quality Assurance) professionals, and non-technical stakeholders in the software development process. Cucumber facilitates the creation and execution of automated acceptance tests written in a natural language format i.e. “Gherkin” language that is easily understandable by both technical and non-technical team members.</a:t>
            </a:r>
          </a:p>
          <a:p>
            <a:endParaRPr lang="en-US" sz="1600" dirty="0">
              <a:latin typeface="Times New Roman" panose="02020603050405020304" pitchFamily="18" charset="0"/>
              <a:cs typeface="Times New Roman" panose="02020603050405020304" pitchFamily="18" charset="0"/>
            </a:endParaRPr>
          </a:p>
          <a:p>
            <a:r>
              <a:rPr lang="en-US" sz="1600" b="1" dirty="0">
                <a:solidFill>
                  <a:schemeClr val="tx1"/>
                </a:solidFill>
                <a:latin typeface="Times New Roman" panose="02020603050405020304" pitchFamily="18" charset="0"/>
                <a:cs typeface="Times New Roman" panose="02020603050405020304" pitchFamily="18" charset="0"/>
              </a:rPr>
              <a:t>Lifecycle of BDD:</a:t>
            </a:r>
          </a:p>
          <a:p>
            <a:r>
              <a:rPr lang="en-US" dirty="0"/>
              <a:t>		</a:t>
            </a:r>
          </a:p>
          <a:p>
            <a:r>
              <a:rPr lang="en-US" dirty="0"/>
              <a:t>		</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pic>
        <p:nvPicPr>
          <p:cNvPr id="28674" name="Picture 2" descr="Lifecycle of Cucumber BDD"/>
          <p:cNvPicPr>
            <a:picLocks noChangeAspect="1" noChangeArrowheads="1"/>
          </p:cNvPicPr>
          <p:nvPr/>
        </p:nvPicPr>
        <p:blipFill>
          <a:blip r:embed="rId4"/>
          <a:srcRect/>
          <a:stretch>
            <a:fillRect/>
          </a:stretch>
        </p:blipFill>
        <p:spPr bwMode="auto">
          <a:xfrm>
            <a:off x="2691594" y="3664424"/>
            <a:ext cx="4819649" cy="885824"/>
          </a:xfrm>
          <a:prstGeom prst="rect">
            <a:avLst/>
          </a:prstGeom>
          <a:noFill/>
        </p:spPr>
      </p:pic>
    </p:spTree>
    <p:extLst>
      <p:ext uri="{BB962C8B-B14F-4D97-AF65-F5344CB8AC3E}">
        <p14:creationId xmlns:p14="http://schemas.microsoft.com/office/powerpoint/2010/main" val="5992069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pic>
        <p:nvPicPr>
          <p:cNvPr id="229" name="Google Shape;229;p25"/>
          <p:cNvPicPr preferRelativeResize="0"/>
          <p:nvPr/>
        </p:nvPicPr>
        <p:blipFill rotWithShape="1">
          <a:blip r:embed="rId3">
            <a:alphaModFix/>
          </a:blip>
          <a:srcRect/>
          <a:stretch/>
        </p:blipFill>
        <p:spPr>
          <a:xfrm rot="-6290961">
            <a:off x="-1968879" y="3277793"/>
            <a:ext cx="3937758" cy="3731413"/>
          </a:xfrm>
          <a:prstGeom prst="rect">
            <a:avLst/>
          </a:prstGeom>
          <a:noFill/>
          <a:ln>
            <a:noFill/>
          </a:ln>
        </p:spPr>
      </p:pic>
      <p:pic>
        <p:nvPicPr>
          <p:cNvPr id="230" name="Google Shape;230;p25"/>
          <p:cNvPicPr preferRelativeResize="0"/>
          <p:nvPr/>
        </p:nvPicPr>
        <p:blipFill rotWithShape="1">
          <a:blip r:embed="rId3">
            <a:alphaModFix/>
          </a:blip>
          <a:srcRect/>
          <a:stretch/>
        </p:blipFill>
        <p:spPr>
          <a:xfrm rot="10232542">
            <a:off x="-1525971" y="-2148687"/>
            <a:ext cx="3937757" cy="3731411"/>
          </a:xfrm>
          <a:prstGeom prst="rect">
            <a:avLst/>
          </a:prstGeom>
          <a:noFill/>
          <a:ln>
            <a:noFill/>
          </a:ln>
        </p:spPr>
      </p:pic>
      <p:sp>
        <p:nvSpPr>
          <p:cNvPr id="5" name="TextBox 4"/>
          <p:cNvSpPr txBox="1"/>
          <p:nvPr/>
        </p:nvSpPr>
        <p:spPr>
          <a:xfrm>
            <a:off x="1876425" y="1085850"/>
            <a:ext cx="184731" cy="307777"/>
          </a:xfrm>
          <a:prstGeom prst="rect">
            <a:avLst/>
          </a:prstGeom>
          <a:noFill/>
        </p:spPr>
        <p:txBody>
          <a:bodyPr wrap="none" rtlCol="0">
            <a:spAutoFit/>
          </a:bodyPr>
          <a:lstStyle/>
          <a:p>
            <a:endParaRPr lang="en-US" dirty="0"/>
          </a:p>
        </p:txBody>
      </p:sp>
      <p:sp>
        <p:nvSpPr>
          <p:cNvPr id="6" name="TextBox 5"/>
          <p:cNvSpPr txBox="1"/>
          <p:nvPr/>
        </p:nvSpPr>
        <p:spPr>
          <a:xfrm>
            <a:off x="822960" y="340370"/>
            <a:ext cx="7901940" cy="4001095"/>
          </a:xfrm>
          <a:prstGeom prst="rect">
            <a:avLst/>
          </a:prstGeom>
          <a:noFill/>
        </p:spPr>
        <p:txBody>
          <a:bodyPr wrap="square" rtlCol="0">
            <a:spAutoFit/>
          </a:bodyPr>
          <a:lstStyle/>
          <a:p>
            <a:r>
              <a:rPr lang="en-US" sz="1500" b="1" dirty="0">
                <a:solidFill>
                  <a:schemeClr val="tx1"/>
                </a:solidFill>
                <a:latin typeface="Times New Roman" panose="02020603050405020304" pitchFamily="18" charset="0"/>
                <a:cs typeface="Times New Roman" panose="02020603050405020304" pitchFamily="18" charset="0"/>
              </a:rPr>
              <a:t>How does Cucumber work?</a:t>
            </a:r>
          </a:p>
          <a:p>
            <a:endParaRPr lang="en-US" sz="1500" b="1" dirty="0">
              <a:solidFill>
                <a:schemeClr val="tx1"/>
              </a:solidFill>
              <a:latin typeface="Times New Roman" panose="02020603050405020304" pitchFamily="18" charset="0"/>
              <a:cs typeface="Times New Roman" panose="02020603050405020304" pitchFamily="18" charset="0"/>
            </a:endParaRPr>
          </a:p>
          <a:p>
            <a:r>
              <a:rPr lang="en-US" sz="1500" dirty="0">
                <a:solidFill>
                  <a:schemeClr val="tx1"/>
                </a:solidFill>
                <a:latin typeface="Times New Roman" panose="02020603050405020304" pitchFamily="18" charset="0"/>
                <a:cs typeface="Times New Roman" panose="02020603050405020304" pitchFamily="18" charset="0"/>
              </a:rPr>
              <a:t>Cucumber BDD framework mainly consists of three major parts:</a:t>
            </a:r>
          </a:p>
          <a:p>
            <a:endParaRPr lang="en-US" sz="1500" dirty="0">
              <a:solidFill>
                <a:schemeClr val="tx1"/>
              </a:solidFill>
              <a:latin typeface="Times New Roman" panose="02020603050405020304" pitchFamily="18" charset="0"/>
              <a:cs typeface="Times New Roman" panose="02020603050405020304" pitchFamily="18" charset="0"/>
            </a:endParaRPr>
          </a:p>
          <a:p>
            <a:r>
              <a:rPr lang="en-US" sz="1500" b="1" dirty="0">
                <a:solidFill>
                  <a:schemeClr val="tx1"/>
                </a:solidFill>
                <a:latin typeface="Times New Roman" panose="02020603050405020304" pitchFamily="18" charset="0"/>
                <a:cs typeface="Times New Roman" panose="02020603050405020304" pitchFamily="18" charset="0"/>
              </a:rPr>
              <a:t>1.Feature File: </a:t>
            </a:r>
            <a:r>
              <a:rPr lang="en-US" sz="1500" dirty="0">
                <a:solidFill>
                  <a:schemeClr val="tx1"/>
                </a:solidFill>
                <a:latin typeface="Times New Roman" panose="02020603050405020304" pitchFamily="18" charset="0"/>
                <a:cs typeface="Times New Roman" panose="02020603050405020304" pitchFamily="18" charset="0"/>
              </a:rPr>
              <a:t>Cucumber tests are written in plain text files called </a:t>
            </a:r>
            <a:r>
              <a:rPr lang="en-US" sz="1500" b="1" dirty="0">
                <a:solidFill>
                  <a:schemeClr val="tx1"/>
                </a:solidFill>
                <a:latin typeface="Times New Roman" panose="02020603050405020304" pitchFamily="18" charset="0"/>
                <a:cs typeface="Times New Roman" panose="02020603050405020304" pitchFamily="18" charset="0"/>
              </a:rPr>
              <a:t>feature files </a:t>
            </a:r>
            <a:r>
              <a:rPr lang="en-US" sz="1500" dirty="0">
                <a:solidFill>
                  <a:schemeClr val="tx1"/>
                </a:solidFill>
                <a:latin typeface="Times New Roman" panose="02020603050405020304" pitchFamily="18" charset="0"/>
                <a:cs typeface="Times New Roman" panose="02020603050405020304" pitchFamily="18" charset="0"/>
              </a:rPr>
              <a:t>stored with the extension – “</a:t>
            </a:r>
            <a:r>
              <a:rPr lang="en-US" sz="1500" b="1" dirty="0">
                <a:solidFill>
                  <a:schemeClr val="tx1"/>
                </a:solidFill>
                <a:latin typeface="Times New Roman" panose="02020603050405020304" pitchFamily="18" charset="0"/>
                <a:cs typeface="Times New Roman" panose="02020603050405020304" pitchFamily="18" charset="0"/>
              </a:rPr>
              <a:t>.feature</a:t>
            </a:r>
            <a:r>
              <a:rPr lang="en-US" sz="1500" dirty="0">
                <a:solidFill>
                  <a:schemeClr val="tx1"/>
                </a:solidFill>
                <a:latin typeface="Times New Roman" panose="02020603050405020304" pitchFamily="18" charset="0"/>
                <a:cs typeface="Times New Roman" panose="02020603050405020304" pitchFamily="18" charset="0"/>
              </a:rPr>
              <a:t>”. A Feature File can be described to make the documentation more readable. These files describe the behavior and functionality of the software using a specific syntax called Gherkin. Gherkin is a structured language that uses keywords like </a:t>
            </a:r>
            <a:r>
              <a:rPr lang="en-US" sz="1500" b="1" dirty="0">
                <a:solidFill>
                  <a:schemeClr val="tx1"/>
                </a:solidFill>
                <a:latin typeface="Times New Roman" panose="02020603050405020304" pitchFamily="18" charset="0"/>
                <a:cs typeface="Times New Roman" panose="02020603050405020304" pitchFamily="18" charset="0"/>
              </a:rPr>
              <a:t>Given</a:t>
            </a:r>
            <a:r>
              <a:rPr lang="en-US" sz="1500" dirty="0">
                <a:solidFill>
                  <a:schemeClr val="tx1"/>
                </a:solidFill>
                <a:latin typeface="Times New Roman" panose="02020603050405020304" pitchFamily="18" charset="0"/>
                <a:cs typeface="Times New Roman" panose="02020603050405020304" pitchFamily="18" charset="0"/>
              </a:rPr>
              <a:t>, </a:t>
            </a:r>
            <a:r>
              <a:rPr lang="en-US" sz="1500" b="1" dirty="0">
                <a:solidFill>
                  <a:schemeClr val="tx1"/>
                </a:solidFill>
                <a:latin typeface="Times New Roman" panose="02020603050405020304" pitchFamily="18" charset="0"/>
                <a:cs typeface="Times New Roman" panose="02020603050405020304" pitchFamily="18" charset="0"/>
              </a:rPr>
              <a:t>When</a:t>
            </a:r>
            <a:r>
              <a:rPr lang="en-US" sz="1500" dirty="0">
                <a:solidFill>
                  <a:schemeClr val="tx1"/>
                </a:solidFill>
                <a:latin typeface="Times New Roman" panose="02020603050405020304" pitchFamily="18" charset="0"/>
                <a:cs typeface="Times New Roman" panose="02020603050405020304" pitchFamily="18" charset="0"/>
              </a:rPr>
              <a:t>, and </a:t>
            </a:r>
            <a:r>
              <a:rPr lang="en-US" sz="1500" b="1" dirty="0">
                <a:solidFill>
                  <a:schemeClr val="tx1"/>
                </a:solidFill>
                <a:latin typeface="Times New Roman" panose="02020603050405020304" pitchFamily="18" charset="0"/>
                <a:cs typeface="Times New Roman" panose="02020603050405020304" pitchFamily="18" charset="0"/>
              </a:rPr>
              <a:t>Then</a:t>
            </a:r>
            <a:r>
              <a:rPr lang="en-US" sz="1500" dirty="0">
                <a:solidFill>
                  <a:schemeClr val="tx1"/>
                </a:solidFill>
                <a:latin typeface="Times New Roman" panose="02020603050405020304" pitchFamily="18" charset="0"/>
                <a:cs typeface="Times New Roman" panose="02020603050405020304" pitchFamily="18" charset="0"/>
              </a:rPr>
              <a:t> to define the steps of a test scenario.</a:t>
            </a:r>
          </a:p>
          <a:p>
            <a:endParaRPr lang="en-US" sz="1500" dirty="0">
              <a:solidFill>
                <a:schemeClr val="tx1"/>
              </a:solidFill>
              <a:latin typeface="Times New Roman" panose="02020603050405020304" pitchFamily="18" charset="0"/>
              <a:cs typeface="Times New Roman" panose="02020603050405020304" pitchFamily="18" charset="0"/>
            </a:endParaRPr>
          </a:p>
          <a:p>
            <a:r>
              <a:rPr lang="en-US" sz="1500" b="1" dirty="0">
                <a:solidFill>
                  <a:schemeClr val="tx1"/>
                </a:solidFill>
                <a:latin typeface="Times New Roman" panose="02020603050405020304" pitchFamily="18" charset="0"/>
                <a:cs typeface="Times New Roman" panose="02020603050405020304" pitchFamily="18" charset="0"/>
              </a:rPr>
              <a:t>2.Step Definitions: </a:t>
            </a:r>
            <a:r>
              <a:rPr lang="en-US" sz="1500" dirty="0">
                <a:solidFill>
                  <a:schemeClr val="tx1"/>
                </a:solidFill>
                <a:latin typeface="Times New Roman" panose="02020603050405020304" pitchFamily="18" charset="0"/>
                <a:cs typeface="Times New Roman" panose="02020603050405020304" pitchFamily="18" charset="0"/>
              </a:rPr>
              <a:t>Each step in a feature file is associated with a step definition implemented in the code. Step definitions define the actions or operations that must be executed for each step of the test scenario. They map the plain text steps in the feature file to the corresponding code implementation.</a:t>
            </a:r>
          </a:p>
          <a:p>
            <a:endParaRPr lang="en-US" sz="1500" dirty="0">
              <a:solidFill>
                <a:schemeClr val="tx1"/>
              </a:solidFill>
              <a:latin typeface="Times New Roman" panose="02020603050405020304" pitchFamily="18" charset="0"/>
              <a:cs typeface="Times New Roman" panose="02020603050405020304" pitchFamily="18" charset="0"/>
            </a:endParaRPr>
          </a:p>
          <a:p>
            <a:r>
              <a:rPr lang="en-US" sz="1500" b="1" dirty="0">
                <a:solidFill>
                  <a:schemeClr val="tx1"/>
                </a:solidFill>
                <a:latin typeface="Times New Roman" panose="02020603050405020304" pitchFamily="18" charset="0"/>
                <a:cs typeface="Times New Roman" panose="02020603050405020304" pitchFamily="18" charset="0"/>
              </a:rPr>
              <a:t>3.Test Runner File: </a:t>
            </a:r>
            <a:r>
              <a:rPr lang="en-US" sz="1500" dirty="0">
                <a:solidFill>
                  <a:schemeClr val="tx1"/>
                </a:solidFill>
                <a:latin typeface="Times New Roman" panose="02020603050405020304" pitchFamily="18" charset="0"/>
                <a:cs typeface="Times New Roman" panose="02020603050405020304" pitchFamily="18" charset="0"/>
              </a:rPr>
              <a:t>In Cucumber, the test runner file executes the Cucumber feature files and coordinates the steps defined in those feature files with the corresponding step definitions</a:t>
            </a:r>
            <a:r>
              <a:rPr lang="en-US" dirty="0">
                <a:latin typeface="Times New Roman" panose="02020603050405020304" pitchFamily="18" charset="0"/>
                <a:cs typeface="Times New Roman" panose="02020603050405020304" pitchFamily="18" charset="0"/>
              </a:rPr>
              <a:t>.</a:t>
            </a:r>
          </a:p>
          <a:p>
            <a:endParaRPr lang="en-US" b="1" dirty="0"/>
          </a:p>
        </p:txBody>
      </p:sp>
    </p:spTree>
    <p:extLst>
      <p:ext uri="{BB962C8B-B14F-4D97-AF65-F5344CB8AC3E}">
        <p14:creationId xmlns:p14="http://schemas.microsoft.com/office/powerpoint/2010/main" val="26262124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pic>
        <p:nvPicPr>
          <p:cNvPr id="229" name="Google Shape;229;p25"/>
          <p:cNvPicPr preferRelativeResize="0"/>
          <p:nvPr/>
        </p:nvPicPr>
        <p:blipFill rotWithShape="1">
          <a:blip r:embed="rId3">
            <a:alphaModFix/>
          </a:blip>
          <a:srcRect/>
          <a:stretch/>
        </p:blipFill>
        <p:spPr>
          <a:xfrm rot="-6290961">
            <a:off x="-1968879" y="3277793"/>
            <a:ext cx="3937758" cy="3731413"/>
          </a:xfrm>
          <a:prstGeom prst="rect">
            <a:avLst/>
          </a:prstGeom>
          <a:noFill/>
          <a:ln>
            <a:noFill/>
          </a:ln>
        </p:spPr>
      </p:pic>
      <p:pic>
        <p:nvPicPr>
          <p:cNvPr id="230" name="Google Shape;230;p25"/>
          <p:cNvPicPr preferRelativeResize="0"/>
          <p:nvPr/>
        </p:nvPicPr>
        <p:blipFill rotWithShape="1">
          <a:blip r:embed="rId3">
            <a:alphaModFix/>
          </a:blip>
          <a:srcRect/>
          <a:stretch/>
        </p:blipFill>
        <p:spPr>
          <a:xfrm rot="10232542">
            <a:off x="-1525971" y="-2148687"/>
            <a:ext cx="3937757" cy="3731411"/>
          </a:xfrm>
          <a:prstGeom prst="rect">
            <a:avLst/>
          </a:prstGeom>
          <a:noFill/>
          <a:ln>
            <a:noFill/>
          </a:ln>
        </p:spPr>
      </p:pic>
      <p:sp>
        <p:nvSpPr>
          <p:cNvPr id="2" name="TextBox 1">
            <a:extLst>
              <a:ext uri="{FF2B5EF4-FFF2-40B4-BE49-F238E27FC236}">
                <a16:creationId xmlns:a16="http://schemas.microsoft.com/office/drawing/2014/main" id="{A974C919-0DBD-BD5D-3AAF-0DF8A4ADD830}"/>
              </a:ext>
            </a:extLst>
          </p:cNvPr>
          <p:cNvSpPr txBox="1"/>
          <p:nvPr/>
        </p:nvSpPr>
        <p:spPr>
          <a:xfrm>
            <a:off x="1881266" y="310101"/>
            <a:ext cx="6175947" cy="830997"/>
          </a:xfrm>
          <a:prstGeom prst="rect">
            <a:avLst/>
          </a:prstGeom>
          <a:noFill/>
        </p:spPr>
        <p:txBody>
          <a:bodyPr wrap="square" rtlCol="0">
            <a:spAutoFit/>
          </a:bodyPr>
          <a:lstStyle/>
          <a:p>
            <a:pPr algn="ctr"/>
            <a:r>
              <a:rPr lang="en-US" sz="2400" b="1" dirty="0">
                <a:latin typeface="Times New Roman" panose="02020603050405020304" pitchFamily="18" charset="0"/>
                <a:cs typeface="Times New Roman" panose="02020603050405020304" pitchFamily="18" charset="0"/>
              </a:rPr>
              <a:t>Cucumber Report Screenshots</a:t>
            </a:r>
          </a:p>
          <a:p>
            <a:pPr algn="ctr"/>
            <a:endParaRPr lang="en-IN" sz="2400" b="1"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06E1D232-1203-EF55-EF79-DA4DCB49A453}"/>
              </a:ext>
            </a:extLst>
          </p:cNvPr>
          <p:cNvPicPr>
            <a:picLocks noChangeAspect="1"/>
          </p:cNvPicPr>
          <p:nvPr/>
        </p:nvPicPr>
        <p:blipFill>
          <a:blip r:embed="rId4"/>
          <a:stretch>
            <a:fillRect/>
          </a:stretch>
        </p:blipFill>
        <p:spPr>
          <a:xfrm>
            <a:off x="536709" y="1070558"/>
            <a:ext cx="8277508" cy="3681324"/>
          </a:xfrm>
          <a:prstGeom prst="rect">
            <a:avLst/>
          </a:prstGeom>
        </p:spPr>
      </p:pic>
    </p:spTree>
    <p:extLst>
      <p:ext uri="{BB962C8B-B14F-4D97-AF65-F5344CB8AC3E}">
        <p14:creationId xmlns:p14="http://schemas.microsoft.com/office/powerpoint/2010/main" val="32720267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pic>
        <p:nvPicPr>
          <p:cNvPr id="229" name="Google Shape;229;p25"/>
          <p:cNvPicPr preferRelativeResize="0"/>
          <p:nvPr/>
        </p:nvPicPr>
        <p:blipFill rotWithShape="1">
          <a:blip r:embed="rId3">
            <a:alphaModFix/>
          </a:blip>
          <a:srcRect/>
          <a:stretch/>
        </p:blipFill>
        <p:spPr>
          <a:xfrm rot="-6290961">
            <a:off x="-1968879" y="3277793"/>
            <a:ext cx="3937758" cy="3731413"/>
          </a:xfrm>
          <a:prstGeom prst="rect">
            <a:avLst/>
          </a:prstGeom>
          <a:noFill/>
          <a:ln>
            <a:noFill/>
          </a:ln>
        </p:spPr>
      </p:pic>
      <p:pic>
        <p:nvPicPr>
          <p:cNvPr id="230" name="Google Shape;230;p25"/>
          <p:cNvPicPr preferRelativeResize="0"/>
          <p:nvPr/>
        </p:nvPicPr>
        <p:blipFill rotWithShape="1">
          <a:blip r:embed="rId3">
            <a:alphaModFix/>
          </a:blip>
          <a:srcRect/>
          <a:stretch/>
        </p:blipFill>
        <p:spPr>
          <a:xfrm rot="10232542">
            <a:off x="-1525971" y="-2148687"/>
            <a:ext cx="3937757" cy="3731411"/>
          </a:xfrm>
          <a:prstGeom prst="rect">
            <a:avLst/>
          </a:prstGeom>
          <a:noFill/>
          <a:ln>
            <a:noFill/>
          </a:ln>
        </p:spPr>
      </p:pic>
      <p:sp>
        <p:nvSpPr>
          <p:cNvPr id="2" name="TextBox 1">
            <a:extLst>
              <a:ext uri="{FF2B5EF4-FFF2-40B4-BE49-F238E27FC236}">
                <a16:creationId xmlns:a16="http://schemas.microsoft.com/office/drawing/2014/main" id="{A974C919-0DBD-BD5D-3AAF-0DF8A4ADD830}"/>
              </a:ext>
            </a:extLst>
          </p:cNvPr>
          <p:cNvSpPr txBox="1"/>
          <p:nvPr/>
        </p:nvSpPr>
        <p:spPr>
          <a:xfrm>
            <a:off x="2212445" y="292016"/>
            <a:ext cx="5092479" cy="461665"/>
          </a:xfrm>
          <a:prstGeom prst="rect">
            <a:avLst/>
          </a:prstGeom>
          <a:noFill/>
        </p:spPr>
        <p:txBody>
          <a:bodyPr wrap="square" rtlCol="0">
            <a:spAutoFit/>
          </a:bodyPr>
          <a:lstStyle/>
          <a:p>
            <a:pPr algn="ctr"/>
            <a:r>
              <a:rPr lang="en-US" sz="2400" b="1" dirty="0">
                <a:latin typeface="Times New Roman" panose="02020603050405020304" pitchFamily="18" charset="0"/>
                <a:cs typeface="Times New Roman" panose="02020603050405020304" pitchFamily="18" charset="0"/>
              </a:rPr>
              <a:t>Extent  Report</a:t>
            </a:r>
            <a:endParaRPr lang="en-IN" sz="2400" b="1" dirty="0">
              <a:latin typeface="Times New Roman" panose="02020603050405020304" pitchFamily="18" charset="0"/>
              <a:cs typeface="Times New Roman" panose="02020603050405020304" pitchFamily="18" charset="0"/>
            </a:endParaRPr>
          </a:p>
        </p:txBody>
      </p:sp>
      <p:sp>
        <p:nvSpPr>
          <p:cNvPr id="6" name="TextBox 5"/>
          <p:cNvSpPr txBox="1"/>
          <p:nvPr/>
        </p:nvSpPr>
        <p:spPr>
          <a:xfrm>
            <a:off x="861060" y="869903"/>
            <a:ext cx="7239876" cy="6771084"/>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Extent Report is an open-source, powerful reporting library used for creating beautiful, detailed, and visually appealing reports for automation tests. </a:t>
            </a:r>
          </a:p>
          <a:p>
            <a:endParaRPr lang="en-US"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How to generate the Extent Report in a Cucumber </a:t>
            </a:r>
            <a:r>
              <a:rPr lang="en-US" b="1" dirty="0" err="1">
                <a:latin typeface="Times New Roman" panose="02020603050405020304" pitchFamily="18" charset="0"/>
                <a:cs typeface="Times New Roman" panose="02020603050405020304" pitchFamily="18" charset="0"/>
              </a:rPr>
              <a:t>TestNG</a:t>
            </a:r>
            <a:r>
              <a:rPr lang="en-US" b="1" dirty="0">
                <a:latin typeface="Times New Roman" panose="02020603050405020304" pitchFamily="18" charset="0"/>
                <a:cs typeface="Times New Roman" panose="02020603050405020304" pitchFamily="18" charset="0"/>
              </a:rPr>
              <a:t> Project?</a:t>
            </a:r>
          </a:p>
          <a:p>
            <a:endParaRPr lang="en-US" b="1"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Step 1: </a:t>
            </a:r>
            <a:r>
              <a:rPr lang="en-US" dirty="0">
                <a:latin typeface="Times New Roman" panose="02020603050405020304" pitchFamily="18" charset="0"/>
                <a:cs typeface="Times New Roman" panose="02020603050405020304" pitchFamily="18" charset="0"/>
              </a:rPr>
              <a:t>Add Extent properties file to the project.</a:t>
            </a:r>
          </a:p>
          <a:p>
            <a:r>
              <a:rPr lang="en-US" i="1" dirty="0">
                <a:latin typeface="Times New Roman" panose="02020603050405020304" pitchFamily="18" charset="0"/>
                <a:cs typeface="Times New Roman" panose="02020603050405020304" pitchFamily="18" charset="0"/>
              </a:rPr>
              <a:t>The </a:t>
            </a:r>
            <a:r>
              <a:rPr lang="en-US" i="1" dirty="0" err="1">
                <a:latin typeface="Times New Roman" panose="02020603050405020304" pitchFamily="18" charset="0"/>
                <a:cs typeface="Times New Roman" panose="02020603050405020304" pitchFamily="18" charset="0"/>
              </a:rPr>
              <a:t>extent.properties</a:t>
            </a:r>
            <a:r>
              <a:rPr lang="en-US" i="1" dirty="0">
                <a:latin typeface="Times New Roman" panose="02020603050405020304" pitchFamily="18" charset="0"/>
                <a:cs typeface="Times New Roman" panose="02020603050405020304" pitchFamily="18" charset="0"/>
              </a:rPr>
              <a:t> file has to create at the </a:t>
            </a:r>
            <a:r>
              <a:rPr lang="en-US" i="1" dirty="0" err="1">
                <a:latin typeface="Times New Roman" panose="02020603050405020304" pitchFamily="18" charset="0"/>
                <a:cs typeface="Times New Roman" panose="02020603050405020304" pitchFamily="18" charset="0"/>
              </a:rPr>
              <a:t>src</a:t>
            </a:r>
            <a:r>
              <a:rPr lang="en-US" i="1" dirty="0">
                <a:latin typeface="Times New Roman" panose="02020603050405020304" pitchFamily="18" charset="0"/>
                <a:cs typeface="Times New Roman" panose="02020603050405020304" pitchFamily="18" charset="0"/>
              </a:rPr>
              <a:t>/test/resources folder of the project. It allows the grasshopper extent report adapter to recognize and read all the properties.</a:t>
            </a:r>
          </a:p>
          <a:p>
            <a:r>
              <a:rPr lang="en-US" dirty="0" err="1">
                <a:latin typeface="Times New Roman" panose="02020603050405020304" pitchFamily="18" charset="0"/>
                <a:cs typeface="Times New Roman" panose="02020603050405020304" pitchFamily="18" charset="0"/>
              </a:rPr>
              <a:t>extent.reporter.spark.start</a:t>
            </a:r>
            <a:r>
              <a:rPr lang="en-US" dirty="0">
                <a:latin typeface="Times New Roman" panose="02020603050405020304" pitchFamily="18" charset="0"/>
                <a:cs typeface="Times New Roman" panose="02020603050405020304" pitchFamily="18" charset="0"/>
              </a:rPr>
              <a:t>=true </a:t>
            </a:r>
          </a:p>
          <a:p>
            <a:r>
              <a:rPr lang="en-US" dirty="0" err="1">
                <a:latin typeface="Times New Roman" panose="02020603050405020304" pitchFamily="18" charset="0"/>
                <a:cs typeface="Times New Roman" panose="02020603050405020304" pitchFamily="18" charset="0"/>
              </a:rPr>
              <a:t>extent.reporter.spark.out</a:t>
            </a:r>
            <a:r>
              <a:rPr lang="en-US" dirty="0">
                <a:latin typeface="Times New Roman" panose="02020603050405020304" pitchFamily="18" charset="0"/>
                <a:cs typeface="Times New Roman" panose="02020603050405020304" pitchFamily="18" charset="0"/>
              </a:rPr>
              <a:t>=Reports/Spark.html</a:t>
            </a:r>
          </a:p>
          <a:p>
            <a:r>
              <a:rPr lang="en-US" b="1" dirty="0">
                <a:latin typeface="Times New Roman" panose="02020603050405020304" pitchFamily="18" charset="0"/>
                <a:cs typeface="Times New Roman" panose="02020603050405020304" pitchFamily="18" charset="0"/>
              </a:rPr>
              <a:t>Step 2: </a:t>
            </a:r>
            <a:r>
              <a:rPr lang="en-US" dirty="0">
                <a:latin typeface="Times New Roman" panose="02020603050405020304" pitchFamily="18" charset="0"/>
                <a:cs typeface="Times New Roman" panose="02020603050405020304" pitchFamily="18" charset="0"/>
              </a:rPr>
              <a:t>Configure Test Runner class to Implement Cucumber Extent Reporter</a:t>
            </a:r>
          </a:p>
          <a:p>
            <a:r>
              <a:rPr lang="en-US" dirty="0">
                <a:latin typeface="Times New Roman" panose="02020603050405020304" pitchFamily="18" charset="0"/>
                <a:cs typeface="Times New Roman" panose="02020603050405020304" pitchFamily="18" charset="0"/>
              </a:rPr>
              <a:t>The next step is to add the </a:t>
            </a:r>
            <a:r>
              <a:rPr lang="en-US" i="1" dirty="0">
                <a:latin typeface="Times New Roman" panose="02020603050405020304" pitchFamily="18" charset="0"/>
                <a:cs typeface="Times New Roman" panose="02020603050405020304" pitchFamily="18" charset="0"/>
              </a:rPr>
              <a:t>extent report adapter</a:t>
            </a:r>
            <a:r>
              <a:rPr lang="en-US" dirty="0">
                <a:latin typeface="Times New Roman" panose="02020603050405020304" pitchFamily="18" charset="0"/>
                <a:cs typeface="Times New Roman" panose="02020603050405020304" pitchFamily="18" charset="0"/>
              </a:rPr>
              <a:t> to the </a:t>
            </a:r>
            <a:r>
              <a:rPr lang="en-US" i="1" dirty="0" err="1">
                <a:latin typeface="Times New Roman" panose="02020603050405020304" pitchFamily="18" charset="0"/>
                <a:cs typeface="Times New Roman" panose="02020603050405020304" pitchFamily="18" charset="0"/>
              </a:rPr>
              <a:t>CucumberOption</a:t>
            </a:r>
            <a:r>
              <a:rPr lang="en-US" dirty="0">
                <a:latin typeface="Times New Roman" panose="02020603050405020304" pitchFamily="18" charset="0"/>
                <a:cs typeface="Times New Roman" panose="02020603050405020304" pitchFamily="18" charset="0"/>
              </a:rPr>
              <a:t> annotation present in the runner class. </a:t>
            </a:r>
          </a:p>
          <a:p>
            <a:r>
              <a:rPr lang="en-US" dirty="0">
                <a:latin typeface="Times New Roman" panose="02020603050405020304" pitchFamily="18" charset="0"/>
                <a:cs typeface="Times New Roman" panose="02020603050405020304" pitchFamily="18" charset="0"/>
              </a:rPr>
              <a:t>@</a:t>
            </a:r>
            <a:r>
              <a:rPr lang="en-US" dirty="0" err="1">
                <a:latin typeface="Times New Roman" panose="02020603050405020304" pitchFamily="18" charset="0"/>
                <a:cs typeface="Times New Roman" panose="02020603050405020304" pitchFamily="18" charset="0"/>
              </a:rPr>
              <a:t>CucumberOptions</a:t>
            </a:r>
            <a:r>
              <a:rPr lang="en-US" dirty="0">
                <a:latin typeface="Times New Roman" panose="02020603050405020304" pitchFamily="18" charset="0"/>
                <a:cs typeface="Times New Roman" panose="02020603050405020304" pitchFamily="18" charset="0"/>
              </a:rPr>
              <a:t>(</a:t>
            </a:r>
            <a:r>
              <a:rPr lang="en-US" dirty="0" err="1">
                <a:latin typeface="Times New Roman" panose="02020603050405020304" pitchFamily="18" charset="0"/>
                <a:cs typeface="Times New Roman" panose="02020603050405020304" pitchFamily="18" charset="0"/>
              </a:rPr>
              <a:t>plugin</a:t>
            </a:r>
            <a:r>
              <a:rPr lang="en-US" dirty="0">
                <a:latin typeface="Times New Roman" panose="02020603050405020304" pitchFamily="18" charset="0"/>
                <a:cs typeface="Times New Roman" panose="02020603050405020304" pitchFamily="18" charset="0"/>
              </a:rPr>
              <a:t> = {"com.aventstack.extentreports.cucumber.adapter.ExtentCucumberAdapter:"})</a:t>
            </a:r>
          </a:p>
          <a:p>
            <a:r>
              <a:rPr lang="en-US" dirty="0">
                <a:latin typeface="Times New Roman" panose="02020603050405020304" pitchFamily="18" charset="0"/>
                <a:cs typeface="Times New Roman" panose="02020603050405020304" pitchFamily="18" charset="0"/>
              </a:rPr>
              <a:t> Extent report will automatically detect features, scenarios, and steps. All these will automatically add to the report.</a:t>
            </a:r>
          </a:p>
          <a:p>
            <a:r>
              <a:rPr lang="en-US" b="1" i="1" dirty="0">
                <a:latin typeface="Times New Roman" panose="02020603050405020304" pitchFamily="18" charset="0"/>
                <a:cs typeface="Times New Roman" panose="02020603050405020304" pitchFamily="18" charset="0"/>
              </a:rPr>
              <a:t>Step 3: </a:t>
            </a:r>
            <a:r>
              <a:rPr lang="en-US" dirty="0">
                <a:latin typeface="Times New Roman" panose="02020603050405020304" pitchFamily="18" charset="0"/>
                <a:cs typeface="Times New Roman" panose="02020603050405020304" pitchFamily="18" charset="0"/>
              </a:rPr>
              <a:t>Run Cucumber Test with </a:t>
            </a:r>
            <a:r>
              <a:rPr lang="en-US" dirty="0" err="1">
                <a:latin typeface="Times New Roman" panose="02020603050405020304" pitchFamily="18" charset="0"/>
                <a:cs typeface="Times New Roman" panose="02020603050405020304" pitchFamily="18" charset="0"/>
              </a:rPr>
              <a:t>TestNG</a:t>
            </a:r>
            <a:r>
              <a:rPr lang="en-US" dirty="0">
                <a:latin typeface="Times New Roman" panose="02020603050405020304" pitchFamily="18" charset="0"/>
                <a:cs typeface="Times New Roman" panose="02020603050405020304" pitchFamily="18" charset="0"/>
              </a:rPr>
              <a:t> to generate Extent Report </a:t>
            </a:r>
          </a:p>
          <a:p>
            <a:endParaRPr lang="en-US" dirty="0"/>
          </a:p>
          <a:p>
            <a:endParaRPr lang="en-US" dirty="0"/>
          </a:p>
          <a:p>
            <a:endParaRPr lang="en-US" i="1" dirty="0"/>
          </a:p>
          <a:p>
            <a:endParaRPr lang="en-US" b="1" dirty="0"/>
          </a:p>
          <a:p>
            <a:endParaRPr lang="en-US" b="1" i="1" dirty="0"/>
          </a:p>
          <a:p>
            <a:endParaRPr lang="en-US" b="1" dirty="0"/>
          </a:p>
          <a:p>
            <a:endParaRPr lang="en-US" dirty="0"/>
          </a:p>
          <a:p>
            <a:endParaRPr lang="en-US" dirty="0"/>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29670777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pic>
        <p:nvPicPr>
          <p:cNvPr id="229" name="Google Shape;229;p25"/>
          <p:cNvPicPr preferRelativeResize="0"/>
          <p:nvPr/>
        </p:nvPicPr>
        <p:blipFill rotWithShape="1">
          <a:blip r:embed="rId3">
            <a:alphaModFix/>
          </a:blip>
          <a:srcRect/>
          <a:stretch/>
        </p:blipFill>
        <p:spPr>
          <a:xfrm rot="-6290961">
            <a:off x="-1968879" y="3277793"/>
            <a:ext cx="3937758" cy="3731413"/>
          </a:xfrm>
          <a:prstGeom prst="rect">
            <a:avLst/>
          </a:prstGeom>
          <a:noFill/>
          <a:ln>
            <a:noFill/>
          </a:ln>
        </p:spPr>
      </p:pic>
      <p:pic>
        <p:nvPicPr>
          <p:cNvPr id="230" name="Google Shape;230;p25"/>
          <p:cNvPicPr preferRelativeResize="0"/>
          <p:nvPr/>
        </p:nvPicPr>
        <p:blipFill rotWithShape="1">
          <a:blip r:embed="rId3">
            <a:alphaModFix/>
          </a:blip>
          <a:srcRect/>
          <a:stretch/>
        </p:blipFill>
        <p:spPr>
          <a:xfrm rot="10232542">
            <a:off x="-1525971" y="-2148687"/>
            <a:ext cx="3937757" cy="3731411"/>
          </a:xfrm>
          <a:prstGeom prst="rect">
            <a:avLst/>
          </a:prstGeom>
          <a:noFill/>
          <a:ln>
            <a:noFill/>
          </a:ln>
        </p:spPr>
      </p:pic>
      <p:sp>
        <p:nvSpPr>
          <p:cNvPr id="2" name="TextBox 1">
            <a:extLst>
              <a:ext uri="{FF2B5EF4-FFF2-40B4-BE49-F238E27FC236}">
                <a16:creationId xmlns:a16="http://schemas.microsoft.com/office/drawing/2014/main" id="{A974C919-0DBD-BD5D-3AAF-0DF8A4ADD830}"/>
              </a:ext>
            </a:extLst>
          </p:cNvPr>
          <p:cNvSpPr txBox="1"/>
          <p:nvPr/>
        </p:nvSpPr>
        <p:spPr>
          <a:xfrm>
            <a:off x="2233535" y="310101"/>
            <a:ext cx="4218874" cy="830997"/>
          </a:xfrm>
          <a:prstGeom prst="rect">
            <a:avLst/>
          </a:prstGeom>
          <a:noFill/>
        </p:spPr>
        <p:txBody>
          <a:bodyPr wrap="square" rtlCol="0">
            <a:spAutoFit/>
          </a:bodyPr>
          <a:lstStyle/>
          <a:p>
            <a:pPr algn="ctr"/>
            <a:r>
              <a:rPr lang="en-US" sz="2400" b="1" dirty="0">
                <a:latin typeface="Times New Roman" panose="02020603050405020304" pitchFamily="18" charset="0"/>
                <a:cs typeface="Times New Roman" panose="02020603050405020304" pitchFamily="18" charset="0"/>
              </a:rPr>
              <a:t>Extent-Report Screenshots</a:t>
            </a:r>
          </a:p>
          <a:p>
            <a:pPr algn="ctr"/>
            <a:endParaRPr lang="en-IN" sz="2400" b="1"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B13B8FD2-A4EB-6FB2-BAF8-7330DA12CBA2}"/>
              </a:ext>
            </a:extLst>
          </p:cNvPr>
          <p:cNvPicPr>
            <a:picLocks noChangeAspect="1"/>
          </p:cNvPicPr>
          <p:nvPr/>
        </p:nvPicPr>
        <p:blipFill>
          <a:blip r:embed="rId4"/>
          <a:stretch>
            <a:fillRect/>
          </a:stretch>
        </p:blipFill>
        <p:spPr>
          <a:xfrm>
            <a:off x="276292" y="948666"/>
            <a:ext cx="8591415" cy="3884733"/>
          </a:xfrm>
          <a:prstGeom prst="rect">
            <a:avLst/>
          </a:prstGeom>
        </p:spPr>
      </p:pic>
    </p:spTree>
    <p:extLst>
      <p:ext uri="{BB962C8B-B14F-4D97-AF65-F5344CB8AC3E}">
        <p14:creationId xmlns:p14="http://schemas.microsoft.com/office/powerpoint/2010/main" val="257503223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pic>
        <p:nvPicPr>
          <p:cNvPr id="229" name="Google Shape;229;p25"/>
          <p:cNvPicPr preferRelativeResize="0"/>
          <p:nvPr/>
        </p:nvPicPr>
        <p:blipFill rotWithShape="1">
          <a:blip r:embed="rId3">
            <a:alphaModFix/>
          </a:blip>
          <a:srcRect/>
          <a:stretch/>
        </p:blipFill>
        <p:spPr>
          <a:xfrm rot="-6290961">
            <a:off x="-1968879" y="3277793"/>
            <a:ext cx="3937758" cy="3731413"/>
          </a:xfrm>
          <a:prstGeom prst="rect">
            <a:avLst/>
          </a:prstGeom>
          <a:noFill/>
          <a:ln>
            <a:noFill/>
          </a:ln>
        </p:spPr>
      </p:pic>
      <p:pic>
        <p:nvPicPr>
          <p:cNvPr id="230" name="Google Shape;230;p25"/>
          <p:cNvPicPr preferRelativeResize="0"/>
          <p:nvPr/>
        </p:nvPicPr>
        <p:blipFill rotWithShape="1">
          <a:blip r:embed="rId3">
            <a:alphaModFix/>
          </a:blip>
          <a:srcRect/>
          <a:stretch/>
        </p:blipFill>
        <p:spPr>
          <a:xfrm rot="10232542">
            <a:off x="-1525971" y="-2148687"/>
            <a:ext cx="3937757" cy="3731411"/>
          </a:xfrm>
          <a:prstGeom prst="rect">
            <a:avLst/>
          </a:prstGeom>
          <a:noFill/>
          <a:ln>
            <a:noFill/>
          </a:ln>
        </p:spPr>
      </p:pic>
      <p:sp>
        <p:nvSpPr>
          <p:cNvPr id="2" name="TextBox 1">
            <a:extLst>
              <a:ext uri="{FF2B5EF4-FFF2-40B4-BE49-F238E27FC236}">
                <a16:creationId xmlns:a16="http://schemas.microsoft.com/office/drawing/2014/main" id="{A974C919-0DBD-BD5D-3AAF-0DF8A4ADD830}"/>
              </a:ext>
            </a:extLst>
          </p:cNvPr>
          <p:cNvSpPr txBox="1"/>
          <p:nvPr/>
        </p:nvSpPr>
        <p:spPr>
          <a:xfrm>
            <a:off x="2233535" y="310101"/>
            <a:ext cx="4218874" cy="830997"/>
          </a:xfrm>
          <a:prstGeom prst="rect">
            <a:avLst/>
          </a:prstGeom>
          <a:noFill/>
        </p:spPr>
        <p:txBody>
          <a:bodyPr wrap="square" rtlCol="0">
            <a:spAutoFit/>
          </a:bodyPr>
          <a:lstStyle/>
          <a:p>
            <a:pPr algn="ctr"/>
            <a:r>
              <a:rPr lang="en-US" sz="2400" b="1" dirty="0">
                <a:latin typeface="Times New Roman" panose="02020603050405020304" pitchFamily="18" charset="0"/>
                <a:cs typeface="Times New Roman" panose="02020603050405020304" pitchFamily="18" charset="0"/>
              </a:rPr>
              <a:t>Extent-Report Screenshots</a:t>
            </a:r>
          </a:p>
          <a:p>
            <a:pPr algn="ctr"/>
            <a:endParaRPr lang="en-IN" sz="2400" b="1"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DDC885DD-581C-F9CB-A6CB-6DC3500D8384}"/>
              </a:ext>
            </a:extLst>
          </p:cNvPr>
          <p:cNvPicPr>
            <a:picLocks noChangeAspect="1"/>
          </p:cNvPicPr>
          <p:nvPr/>
        </p:nvPicPr>
        <p:blipFill>
          <a:blip r:embed="rId4"/>
          <a:stretch>
            <a:fillRect/>
          </a:stretch>
        </p:blipFill>
        <p:spPr>
          <a:xfrm>
            <a:off x="311641" y="981473"/>
            <a:ext cx="8700821" cy="3851926"/>
          </a:xfrm>
          <a:prstGeom prst="rect">
            <a:avLst/>
          </a:prstGeom>
        </p:spPr>
      </p:pic>
    </p:spTree>
    <p:extLst>
      <p:ext uri="{BB962C8B-B14F-4D97-AF65-F5344CB8AC3E}">
        <p14:creationId xmlns:p14="http://schemas.microsoft.com/office/powerpoint/2010/main" val="34106829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pic>
        <p:nvPicPr>
          <p:cNvPr id="229" name="Google Shape;229;p25"/>
          <p:cNvPicPr preferRelativeResize="0"/>
          <p:nvPr/>
        </p:nvPicPr>
        <p:blipFill rotWithShape="1">
          <a:blip r:embed="rId3">
            <a:alphaModFix/>
          </a:blip>
          <a:srcRect/>
          <a:stretch/>
        </p:blipFill>
        <p:spPr>
          <a:xfrm rot="-6290961">
            <a:off x="-1968879" y="3277793"/>
            <a:ext cx="3937758" cy="3731413"/>
          </a:xfrm>
          <a:prstGeom prst="rect">
            <a:avLst/>
          </a:prstGeom>
          <a:noFill/>
          <a:ln>
            <a:noFill/>
          </a:ln>
        </p:spPr>
      </p:pic>
      <p:pic>
        <p:nvPicPr>
          <p:cNvPr id="230" name="Google Shape;230;p25"/>
          <p:cNvPicPr preferRelativeResize="0"/>
          <p:nvPr/>
        </p:nvPicPr>
        <p:blipFill rotWithShape="1">
          <a:blip r:embed="rId3">
            <a:alphaModFix/>
          </a:blip>
          <a:srcRect/>
          <a:stretch/>
        </p:blipFill>
        <p:spPr>
          <a:xfrm rot="10232542" flipH="1">
            <a:off x="-2649043" y="-872961"/>
            <a:ext cx="3160286" cy="2827789"/>
          </a:xfrm>
          <a:prstGeom prst="rect">
            <a:avLst/>
          </a:prstGeom>
          <a:noFill/>
          <a:ln>
            <a:noFill/>
          </a:ln>
        </p:spPr>
      </p:pic>
      <p:sp>
        <p:nvSpPr>
          <p:cNvPr id="2" name="TextBox 1">
            <a:extLst>
              <a:ext uri="{FF2B5EF4-FFF2-40B4-BE49-F238E27FC236}">
                <a16:creationId xmlns:a16="http://schemas.microsoft.com/office/drawing/2014/main" id="{A974C919-0DBD-BD5D-3AAF-0DF8A4ADD830}"/>
              </a:ext>
            </a:extLst>
          </p:cNvPr>
          <p:cNvSpPr txBox="1"/>
          <p:nvPr/>
        </p:nvSpPr>
        <p:spPr>
          <a:xfrm>
            <a:off x="2870421" y="310101"/>
            <a:ext cx="3581987" cy="461665"/>
          </a:xfrm>
          <a:prstGeom prst="rect">
            <a:avLst/>
          </a:prstGeom>
          <a:noFill/>
        </p:spPr>
        <p:txBody>
          <a:bodyPr wrap="square" rtlCol="0">
            <a:spAutoFit/>
          </a:bodyPr>
          <a:lstStyle/>
          <a:p>
            <a:pPr algn="ctr"/>
            <a:r>
              <a:rPr lang="en-US" sz="2400" b="1" dirty="0">
                <a:latin typeface="Times New Roman" panose="02020603050405020304" pitchFamily="18" charset="0"/>
                <a:cs typeface="Times New Roman" panose="02020603050405020304" pitchFamily="18" charset="0"/>
              </a:rPr>
              <a:t>Listeners</a:t>
            </a:r>
            <a:endParaRPr lang="en-IN" sz="2400" b="1"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BC15C6E7-5A6B-4F9B-EAC7-22E1423A22AA}"/>
              </a:ext>
            </a:extLst>
          </p:cNvPr>
          <p:cNvSpPr txBox="1"/>
          <p:nvPr/>
        </p:nvSpPr>
        <p:spPr>
          <a:xfrm>
            <a:off x="794970" y="980942"/>
            <a:ext cx="8128050" cy="5601533"/>
          </a:xfrm>
          <a:prstGeom prst="rect">
            <a:avLst/>
          </a:prstGeom>
          <a:noFill/>
        </p:spPr>
        <p:txBody>
          <a:bodyPr wrap="square">
            <a:spAutoFit/>
          </a:bodyPr>
          <a:lstStyle/>
          <a:p>
            <a:pPr marL="285750" indent="-285750" algn="just">
              <a:buFont typeface="Wingdings" panose="05000000000000000000" pitchFamily="2" charset="2"/>
              <a:buChar char="Ø"/>
            </a:pPr>
            <a:r>
              <a:rPr lang="en-US" sz="1800" b="0" i="0" dirty="0">
                <a:solidFill>
                  <a:srgbClr val="000000"/>
                </a:solidFill>
                <a:effectLst/>
                <a:latin typeface="Times New Roman" panose="02020603050405020304" pitchFamily="18" charset="0"/>
                <a:cs typeface="Times New Roman" panose="02020603050405020304" pitchFamily="18" charset="0"/>
              </a:rPr>
              <a:t>TestNG Listeners have the capacity to listen to a specific incident. It is basically an interface that changes the nature of the system. TestNG Listeners are used for logging purposes and creating reports. There are two Listeners in Selenium. </a:t>
            </a:r>
          </a:p>
          <a:p>
            <a:pPr marL="285750" indent="-285750" algn="just">
              <a:buFont typeface="Wingdings" panose="05000000000000000000" pitchFamily="2" charset="2"/>
              <a:buChar char="Ø"/>
            </a:pPr>
            <a:endParaRPr lang="en-US" sz="1800" b="0" i="0" dirty="0">
              <a:solidFill>
                <a:srgbClr val="000000"/>
              </a:solidFill>
              <a:effectLst/>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Ø"/>
            </a:pPr>
            <a:r>
              <a:rPr lang="en-US" sz="1800" b="0" i="0" dirty="0">
                <a:solidFill>
                  <a:srgbClr val="000000"/>
                </a:solidFill>
                <a:effectLst/>
                <a:latin typeface="Times New Roman" panose="02020603050405020304" pitchFamily="18" charset="0"/>
                <a:cs typeface="Times New Roman" panose="02020603050405020304" pitchFamily="18" charset="0"/>
              </a:rPr>
              <a:t>They are listed below −</a:t>
            </a:r>
          </a:p>
          <a:p>
            <a:pPr marL="285750" lvl="3" indent="-285750" algn="just">
              <a:buFont typeface="Arial" panose="020B0604020202020204" pitchFamily="34" charset="0"/>
              <a:buChar char="•"/>
            </a:pPr>
            <a:r>
              <a:rPr lang="en-IN" sz="1800" b="0" i="0" dirty="0">
                <a:solidFill>
                  <a:srgbClr val="000000"/>
                </a:solidFill>
                <a:effectLst/>
                <a:latin typeface="Times New Roman" panose="02020603050405020304" pitchFamily="18" charset="0"/>
                <a:cs typeface="Times New Roman" panose="02020603050405020304" pitchFamily="18" charset="0"/>
              </a:rPr>
              <a:t> TestNG Listeners.</a:t>
            </a:r>
          </a:p>
          <a:p>
            <a:pPr marL="285750" lvl="2" indent="-285750" algn="just">
              <a:buFont typeface="Arial" panose="020B0604020202020204" pitchFamily="34" charset="0"/>
              <a:buChar char="•"/>
            </a:pPr>
            <a:r>
              <a:rPr lang="en-IN" sz="1800" b="0" i="0" dirty="0">
                <a:solidFill>
                  <a:srgbClr val="000000"/>
                </a:solidFill>
                <a:effectLst/>
                <a:latin typeface="Times New Roman" panose="02020603050405020304" pitchFamily="18" charset="0"/>
                <a:cs typeface="Times New Roman" panose="02020603050405020304" pitchFamily="18" charset="0"/>
              </a:rPr>
              <a:t> WebDriver Listeners.</a:t>
            </a:r>
          </a:p>
          <a:p>
            <a:pPr algn="just"/>
            <a:endParaRPr lang="en-US" sz="1800" b="0" i="0" dirty="0">
              <a:solidFill>
                <a:srgbClr val="000000"/>
              </a:solidFill>
              <a:effectLst/>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Ø"/>
            </a:pPr>
            <a:r>
              <a:rPr lang="en-US" sz="1800" b="0" i="0" dirty="0">
                <a:solidFill>
                  <a:srgbClr val="000000"/>
                </a:solidFill>
                <a:effectLst/>
                <a:latin typeface="Times New Roman" panose="02020603050405020304" pitchFamily="18" charset="0"/>
                <a:cs typeface="Times New Roman" panose="02020603050405020304" pitchFamily="18" charset="0"/>
              </a:rPr>
              <a:t>TestNG can be configured with the Listeners which can      change the default behavior of the TestNG. TestNG Listeners are known as iTestListener (a TestNG interface). A java class implements the iTestListeners and at the same time overrides its methods. Each of these methods trigger an event.</a:t>
            </a:r>
          </a:p>
          <a:p>
            <a:pPr marL="285750" indent="-285750" algn="just">
              <a:buFont typeface="Wingdings" panose="05000000000000000000" pitchFamily="2" charset="2"/>
              <a:buChar char="Ø"/>
            </a:pPr>
            <a:endParaRPr lang="en-US" sz="1800" dirty="0">
              <a:latin typeface="Verdana" panose="020B0604030504040204" pitchFamily="34" charset="0"/>
            </a:endParaRPr>
          </a:p>
          <a:p>
            <a:pPr marL="285750" indent="-285750" algn="just">
              <a:buFont typeface="Wingdings" panose="05000000000000000000" pitchFamily="2" charset="2"/>
              <a:buChar char="Ø"/>
            </a:pPr>
            <a:endParaRPr lang="en-IN" sz="1800" b="0" i="0" dirty="0">
              <a:solidFill>
                <a:srgbClr val="000000"/>
              </a:solidFill>
              <a:effectLst/>
              <a:latin typeface="inherit"/>
            </a:endParaRPr>
          </a:p>
          <a:p>
            <a:pPr algn="just">
              <a:buFont typeface="Arial" panose="020B0604020202020204" pitchFamily="34" charset="0"/>
              <a:buChar char="•"/>
            </a:pPr>
            <a:endParaRPr lang="en-IN" sz="1800" dirty="0">
              <a:latin typeface="inherit"/>
            </a:endParaRPr>
          </a:p>
          <a:p>
            <a:pPr algn="just"/>
            <a:endParaRPr lang="en-IN" sz="1600" b="0" i="0" dirty="0">
              <a:solidFill>
                <a:srgbClr val="000000"/>
              </a:solidFill>
              <a:effectLst/>
              <a:latin typeface="inherit"/>
            </a:endParaRPr>
          </a:p>
          <a:p>
            <a:pPr algn="just">
              <a:buFont typeface="Arial" panose="020B0604020202020204" pitchFamily="34" charset="0"/>
              <a:buChar char="•"/>
            </a:pPr>
            <a:endParaRPr lang="en-IN" sz="1600" dirty="0">
              <a:latin typeface="inherit"/>
            </a:endParaRPr>
          </a:p>
          <a:p>
            <a:pPr algn="just"/>
            <a:endParaRPr lang="en-IN" b="0" i="0" dirty="0">
              <a:solidFill>
                <a:srgbClr val="000000"/>
              </a:solidFill>
              <a:effectLst/>
              <a:latin typeface="inherit"/>
            </a:endParaRPr>
          </a:p>
          <a:p>
            <a:pPr algn="just"/>
            <a:endParaRPr lang="en-US" b="0" i="0" dirty="0">
              <a:solidFill>
                <a:srgbClr val="000000"/>
              </a:solidFill>
              <a:effectLst/>
              <a:latin typeface="Verdana" panose="020B0604030504040204" pitchFamily="34" charset="0"/>
            </a:endParaRPr>
          </a:p>
          <a:p>
            <a:pPr marL="285750" indent="-285750" algn="just">
              <a:buFont typeface="Arial" panose="020B0604020202020204" pitchFamily="34" charset="0"/>
              <a:buChar char="•"/>
            </a:pPr>
            <a:endParaRPr lang="en-US" b="0" i="0" dirty="0">
              <a:solidFill>
                <a:srgbClr val="000000"/>
              </a:solidFill>
              <a:effectLst/>
              <a:latin typeface="Verdana" panose="020B0604030504040204" pitchFamily="34" charset="0"/>
            </a:endParaRPr>
          </a:p>
          <a:p>
            <a:pPr algn="just"/>
            <a:r>
              <a:rPr lang="en-US" b="0" i="0" dirty="0">
                <a:solidFill>
                  <a:srgbClr val="000000"/>
                </a:solidFill>
                <a:effectLst/>
                <a:latin typeface="Verdana" panose="020B0604030504040204" pitchFamily="34" charset="0"/>
              </a:rPr>
              <a:t>      </a:t>
            </a:r>
          </a:p>
        </p:txBody>
      </p:sp>
    </p:spTree>
    <p:extLst>
      <p:ext uri="{BB962C8B-B14F-4D97-AF65-F5344CB8AC3E}">
        <p14:creationId xmlns:p14="http://schemas.microsoft.com/office/powerpoint/2010/main" val="1305670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pic>
        <p:nvPicPr>
          <p:cNvPr id="88" name="Google Shape;88;p16"/>
          <p:cNvPicPr preferRelativeResize="0"/>
          <p:nvPr/>
        </p:nvPicPr>
        <p:blipFill rotWithShape="1">
          <a:blip r:embed="rId3">
            <a:alphaModFix/>
          </a:blip>
          <a:srcRect/>
          <a:stretch/>
        </p:blipFill>
        <p:spPr>
          <a:xfrm rot="3789480">
            <a:off x="-2606748" y="2705889"/>
            <a:ext cx="3937757" cy="3731412"/>
          </a:xfrm>
          <a:prstGeom prst="rect">
            <a:avLst/>
          </a:prstGeom>
          <a:noFill/>
          <a:ln>
            <a:noFill/>
          </a:ln>
        </p:spPr>
      </p:pic>
      <p:pic>
        <p:nvPicPr>
          <p:cNvPr id="89" name="Google Shape;89;p16"/>
          <p:cNvPicPr preferRelativeResize="0"/>
          <p:nvPr/>
        </p:nvPicPr>
        <p:blipFill rotWithShape="1">
          <a:blip r:embed="rId3">
            <a:alphaModFix/>
          </a:blip>
          <a:srcRect/>
          <a:stretch/>
        </p:blipFill>
        <p:spPr>
          <a:xfrm rot="10800000">
            <a:off x="-2225113" y="-1865707"/>
            <a:ext cx="3937758" cy="3731413"/>
          </a:xfrm>
          <a:prstGeom prst="rect">
            <a:avLst/>
          </a:prstGeom>
          <a:noFill/>
          <a:ln>
            <a:noFill/>
          </a:ln>
        </p:spPr>
      </p:pic>
      <p:sp>
        <p:nvSpPr>
          <p:cNvPr id="90" name="Google Shape;90;p16"/>
          <p:cNvSpPr txBox="1"/>
          <p:nvPr/>
        </p:nvSpPr>
        <p:spPr>
          <a:xfrm>
            <a:off x="1877495" y="468925"/>
            <a:ext cx="4656300" cy="390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 sz="2000" dirty="0">
                <a:latin typeface="Poppins SemiBold"/>
                <a:ea typeface="Poppins SemiBold"/>
                <a:cs typeface="Poppins SemiBold"/>
                <a:sym typeface="Poppins SemiBold"/>
              </a:rPr>
              <a:t>Agenda</a:t>
            </a:r>
            <a:endParaRPr sz="2000" b="0" i="0" u="none" strike="noStrike" cap="none" dirty="0">
              <a:solidFill>
                <a:srgbClr val="000000"/>
              </a:solidFill>
              <a:latin typeface="Poppins SemiBold"/>
              <a:ea typeface="Poppins SemiBold"/>
              <a:cs typeface="Poppins SemiBold"/>
              <a:sym typeface="Poppins SemiBold"/>
            </a:endParaRPr>
          </a:p>
        </p:txBody>
      </p:sp>
      <p:sp>
        <p:nvSpPr>
          <p:cNvPr id="94" name="Google Shape;94;p16"/>
          <p:cNvSpPr txBox="1"/>
          <p:nvPr/>
        </p:nvSpPr>
        <p:spPr>
          <a:xfrm>
            <a:off x="1877495" y="837910"/>
            <a:ext cx="4656300" cy="3508623"/>
          </a:xfrm>
          <a:prstGeom prst="rect">
            <a:avLst/>
          </a:prstGeom>
          <a:noFill/>
          <a:ln>
            <a:noFill/>
          </a:ln>
        </p:spPr>
        <p:txBody>
          <a:bodyPr spcFirstLastPara="1" wrap="square" lIns="91425" tIns="91425" rIns="91425" bIns="91425" anchor="t" anchorCtr="0">
            <a:spAutoFit/>
          </a:bodyPr>
          <a:lstStyle/>
          <a:p>
            <a:pPr marL="285750" marR="0" lvl="0" indent="-285750" algn="just" rtl="0">
              <a:lnSpc>
                <a:spcPct val="150000"/>
              </a:lnSpc>
              <a:spcBef>
                <a:spcPts val="0"/>
              </a:spcBef>
              <a:spcAft>
                <a:spcPts val="0"/>
              </a:spcAft>
              <a:buClr>
                <a:srgbClr val="000000"/>
              </a:buClr>
              <a:buSzPts val="1000"/>
              <a:buFont typeface="Arial" panose="020B0604020202020204" pitchFamily="34" charset="0"/>
              <a:buChar char="•"/>
            </a:pPr>
            <a:r>
              <a:rPr lang="en" sz="1600" dirty="0">
                <a:solidFill>
                  <a:schemeClr val="dk1"/>
                </a:solidFill>
                <a:latin typeface="Times New Roman" panose="02020603050405020304" pitchFamily="18" charset="0"/>
                <a:cs typeface="Times New Roman" panose="02020603050405020304" pitchFamily="18" charset="0"/>
                <a:sym typeface="Poppins"/>
              </a:rPr>
              <a:t>Introduction</a:t>
            </a:r>
          </a:p>
          <a:p>
            <a:pPr marL="285750" marR="0" lvl="0" indent="-285750" algn="just" rtl="0">
              <a:lnSpc>
                <a:spcPct val="150000"/>
              </a:lnSpc>
              <a:spcBef>
                <a:spcPts val="0"/>
              </a:spcBef>
              <a:spcAft>
                <a:spcPts val="0"/>
              </a:spcAft>
              <a:buClr>
                <a:srgbClr val="000000"/>
              </a:buClr>
              <a:buSzPts val="1000"/>
              <a:buFont typeface="Arial" panose="020B0604020202020204" pitchFamily="34" charset="0"/>
              <a:buChar char="•"/>
            </a:pPr>
            <a:r>
              <a:rPr lang="en" sz="1600" i="0" u="none" strike="noStrike" cap="none" dirty="0">
                <a:solidFill>
                  <a:schemeClr val="dk1"/>
                </a:solidFill>
                <a:latin typeface="Times New Roman" panose="02020603050405020304" pitchFamily="18" charset="0"/>
                <a:cs typeface="Times New Roman" panose="02020603050405020304" pitchFamily="18" charset="0"/>
                <a:sym typeface="Poppins"/>
              </a:rPr>
              <a:t>Objec</a:t>
            </a:r>
            <a:r>
              <a:rPr lang="en" sz="1600" dirty="0">
                <a:solidFill>
                  <a:schemeClr val="dk1"/>
                </a:solidFill>
                <a:latin typeface="Times New Roman" panose="02020603050405020304" pitchFamily="18" charset="0"/>
                <a:cs typeface="Times New Roman" panose="02020603050405020304" pitchFamily="18" charset="0"/>
                <a:sym typeface="Poppins"/>
              </a:rPr>
              <a:t>tives</a:t>
            </a:r>
            <a:endParaRPr lang="en" sz="1600" i="0" u="none" strike="noStrike" cap="none" dirty="0">
              <a:solidFill>
                <a:schemeClr val="dk1"/>
              </a:solidFill>
              <a:latin typeface="Times New Roman" panose="02020603050405020304" pitchFamily="18" charset="0"/>
              <a:cs typeface="Times New Roman" panose="02020603050405020304" pitchFamily="18" charset="0"/>
              <a:sym typeface="Poppins"/>
            </a:endParaRPr>
          </a:p>
          <a:p>
            <a:pPr marL="285750" marR="0" lvl="0" indent="-285750" algn="just" rtl="0">
              <a:lnSpc>
                <a:spcPct val="150000"/>
              </a:lnSpc>
              <a:spcBef>
                <a:spcPts val="0"/>
              </a:spcBef>
              <a:spcAft>
                <a:spcPts val="0"/>
              </a:spcAft>
              <a:buClr>
                <a:srgbClr val="000000"/>
              </a:buClr>
              <a:buSzPts val="1000"/>
              <a:buFont typeface="Arial" panose="020B0604020202020204" pitchFamily="34" charset="0"/>
              <a:buChar char="•"/>
            </a:pPr>
            <a:r>
              <a:rPr lang="en" sz="1600" dirty="0">
                <a:solidFill>
                  <a:schemeClr val="dk1"/>
                </a:solidFill>
                <a:latin typeface="Times New Roman" panose="02020603050405020304" pitchFamily="18" charset="0"/>
                <a:cs typeface="Times New Roman" panose="02020603050405020304" pitchFamily="18" charset="0"/>
                <a:sym typeface="Poppins"/>
              </a:rPr>
              <a:t>Test Scenarios</a:t>
            </a:r>
          </a:p>
          <a:p>
            <a:pPr marL="285750" marR="0" lvl="0" indent="-285750" algn="just" rtl="0">
              <a:lnSpc>
                <a:spcPct val="150000"/>
              </a:lnSpc>
              <a:spcBef>
                <a:spcPts val="0"/>
              </a:spcBef>
              <a:spcAft>
                <a:spcPts val="0"/>
              </a:spcAft>
              <a:buClr>
                <a:srgbClr val="000000"/>
              </a:buClr>
              <a:buSzPts val="1000"/>
              <a:buFont typeface="Arial" panose="020B0604020202020204" pitchFamily="34" charset="0"/>
              <a:buChar char="•"/>
            </a:pPr>
            <a:r>
              <a:rPr lang="en" sz="1600" dirty="0">
                <a:solidFill>
                  <a:schemeClr val="dk1"/>
                </a:solidFill>
                <a:latin typeface="Times New Roman" panose="02020603050405020304" pitchFamily="18" charset="0"/>
                <a:cs typeface="Times New Roman" panose="02020603050405020304" pitchFamily="18" charset="0"/>
                <a:sym typeface="Poppins"/>
              </a:rPr>
              <a:t>Technologies</a:t>
            </a:r>
          </a:p>
          <a:p>
            <a:pPr marL="285750" marR="0" lvl="0" indent="-285750" algn="just" rtl="0">
              <a:lnSpc>
                <a:spcPct val="150000"/>
              </a:lnSpc>
              <a:spcBef>
                <a:spcPts val="0"/>
              </a:spcBef>
              <a:spcAft>
                <a:spcPts val="0"/>
              </a:spcAft>
              <a:buClr>
                <a:srgbClr val="000000"/>
              </a:buClr>
              <a:buSzPts val="1000"/>
              <a:buFont typeface="Arial" panose="020B0604020202020204" pitchFamily="34" charset="0"/>
              <a:buChar char="•"/>
            </a:pPr>
            <a:r>
              <a:rPr lang="en" sz="1600" i="0" u="none" strike="noStrike" cap="none" dirty="0">
                <a:solidFill>
                  <a:schemeClr val="dk1"/>
                </a:solidFill>
                <a:latin typeface="Times New Roman" panose="02020603050405020304" pitchFamily="18" charset="0"/>
                <a:cs typeface="Times New Roman" panose="02020603050405020304" pitchFamily="18" charset="0"/>
                <a:sym typeface="Poppins"/>
              </a:rPr>
              <a:t>Feature Files</a:t>
            </a:r>
          </a:p>
          <a:p>
            <a:pPr marL="285750" marR="0" lvl="0" indent="-285750" algn="just" rtl="0">
              <a:lnSpc>
                <a:spcPct val="150000"/>
              </a:lnSpc>
              <a:spcBef>
                <a:spcPts val="0"/>
              </a:spcBef>
              <a:spcAft>
                <a:spcPts val="0"/>
              </a:spcAft>
              <a:buClr>
                <a:srgbClr val="000000"/>
              </a:buClr>
              <a:buSzPts val="1000"/>
              <a:buFont typeface="Arial" panose="020B0604020202020204" pitchFamily="34" charset="0"/>
              <a:buChar char="•"/>
            </a:pPr>
            <a:r>
              <a:rPr lang="en" sz="1600" dirty="0">
                <a:solidFill>
                  <a:schemeClr val="dk1"/>
                </a:solidFill>
                <a:latin typeface="Times New Roman" panose="02020603050405020304" pitchFamily="18" charset="0"/>
                <a:cs typeface="Times New Roman" panose="02020603050405020304" pitchFamily="18" charset="0"/>
                <a:sym typeface="Poppins"/>
              </a:rPr>
              <a:t>Gherkin Keywords</a:t>
            </a:r>
          </a:p>
          <a:p>
            <a:pPr marL="285750" marR="0" lvl="0" indent="-285750" algn="just" rtl="0">
              <a:lnSpc>
                <a:spcPct val="150000"/>
              </a:lnSpc>
              <a:spcBef>
                <a:spcPts val="0"/>
              </a:spcBef>
              <a:spcAft>
                <a:spcPts val="0"/>
              </a:spcAft>
              <a:buClr>
                <a:srgbClr val="000000"/>
              </a:buClr>
              <a:buSzPts val="1000"/>
              <a:buFont typeface="Arial" panose="020B0604020202020204" pitchFamily="34" charset="0"/>
              <a:buChar char="•"/>
            </a:pPr>
            <a:r>
              <a:rPr lang="en" sz="1600" i="0" u="none" strike="noStrike" cap="none" dirty="0">
                <a:solidFill>
                  <a:schemeClr val="dk1"/>
                </a:solidFill>
                <a:latin typeface="Times New Roman" panose="02020603050405020304" pitchFamily="18" charset="0"/>
                <a:cs typeface="Times New Roman" panose="02020603050405020304" pitchFamily="18" charset="0"/>
                <a:sym typeface="Poppins"/>
              </a:rPr>
              <a:t>Screenshots</a:t>
            </a:r>
          </a:p>
          <a:p>
            <a:pPr marL="285750" marR="0" lvl="0" indent="-285750" algn="just" rtl="0">
              <a:lnSpc>
                <a:spcPct val="150000"/>
              </a:lnSpc>
              <a:spcBef>
                <a:spcPts val="0"/>
              </a:spcBef>
              <a:spcAft>
                <a:spcPts val="0"/>
              </a:spcAft>
              <a:buClr>
                <a:srgbClr val="000000"/>
              </a:buClr>
              <a:buSzPts val="1000"/>
              <a:buFont typeface="Arial" panose="020B0604020202020204" pitchFamily="34" charset="0"/>
              <a:buChar char="•"/>
            </a:pPr>
            <a:r>
              <a:rPr lang="en" sz="1600" dirty="0">
                <a:solidFill>
                  <a:schemeClr val="dk1"/>
                </a:solidFill>
                <a:latin typeface="Times New Roman" panose="02020603050405020304" pitchFamily="18" charset="0"/>
                <a:cs typeface="Times New Roman" panose="02020603050405020304" pitchFamily="18" charset="0"/>
                <a:sym typeface="Poppins"/>
              </a:rPr>
              <a:t>Outcome</a:t>
            </a:r>
          </a:p>
          <a:p>
            <a:pPr marL="285750" marR="0" lvl="0" indent="-285750" algn="just" rtl="0">
              <a:lnSpc>
                <a:spcPct val="150000"/>
              </a:lnSpc>
              <a:spcBef>
                <a:spcPts val="0"/>
              </a:spcBef>
              <a:spcAft>
                <a:spcPts val="0"/>
              </a:spcAft>
              <a:buClr>
                <a:srgbClr val="000000"/>
              </a:buClr>
              <a:buSzPts val="1000"/>
              <a:buFont typeface="Arial" panose="020B0604020202020204" pitchFamily="34" charset="0"/>
              <a:buChar char="•"/>
            </a:pPr>
            <a:r>
              <a:rPr lang="en" sz="1600" i="0" u="none" strike="noStrike" cap="none" dirty="0">
                <a:solidFill>
                  <a:schemeClr val="dk1"/>
                </a:solidFill>
                <a:latin typeface="Times New Roman" panose="02020603050405020304" pitchFamily="18" charset="0"/>
                <a:cs typeface="Times New Roman" panose="02020603050405020304" pitchFamily="18" charset="0"/>
                <a:sym typeface="Poppins"/>
              </a:rPr>
              <a:t>Con</a:t>
            </a:r>
            <a:r>
              <a:rPr lang="en" sz="1600" dirty="0">
                <a:solidFill>
                  <a:schemeClr val="dk1"/>
                </a:solidFill>
                <a:latin typeface="Times New Roman" panose="02020603050405020304" pitchFamily="18" charset="0"/>
                <a:cs typeface="Times New Roman" panose="02020603050405020304" pitchFamily="18" charset="0"/>
                <a:sym typeface="Poppins"/>
              </a:rPr>
              <a:t>culsion</a:t>
            </a:r>
            <a:endParaRPr sz="1600" i="0" u="none" strike="noStrike" cap="none" dirty="0">
              <a:solidFill>
                <a:srgbClr val="000000"/>
              </a:solidFill>
              <a:latin typeface="Times New Roman" panose="02020603050405020304" pitchFamily="18" charset="0"/>
              <a:cs typeface="Times New Roman" panose="02020603050405020304" pitchFamily="18" charset="0"/>
              <a:sym typeface="Arial"/>
            </a:endParaRPr>
          </a:p>
        </p:txBody>
      </p:sp>
      <p:pic>
        <p:nvPicPr>
          <p:cNvPr id="3" name="Picture 2">
            <a:extLst>
              <a:ext uri="{FF2B5EF4-FFF2-40B4-BE49-F238E27FC236}">
                <a16:creationId xmlns:a16="http://schemas.microsoft.com/office/drawing/2014/main" id="{18EBF8C7-A85B-6B7D-4D23-0EA6BEB6CBAC}"/>
              </a:ext>
            </a:extLst>
          </p:cNvPr>
          <p:cNvPicPr>
            <a:picLocks noChangeAspect="1"/>
          </p:cNvPicPr>
          <p:nvPr/>
        </p:nvPicPr>
        <p:blipFill>
          <a:blip r:embed="rId4"/>
          <a:stretch>
            <a:fillRect/>
          </a:stretch>
        </p:blipFill>
        <p:spPr>
          <a:xfrm>
            <a:off x="4781095" y="2031167"/>
            <a:ext cx="3740813" cy="3020519"/>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pic>
        <p:nvPicPr>
          <p:cNvPr id="229" name="Google Shape;229;p25"/>
          <p:cNvPicPr preferRelativeResize="0"/>
          <p:nvPr/>
        </p:nvPicPr>
        <p:blipFill rotWithShape="1">
          <a:blip r:embed="rId3">
            <a:alphaModFix/>
          </a:blip>
          <a:srcRect/>
          <a:stretch/>
        </p:blipFill>
        <p:spPr>
          <a:xfrm rot="-6290961">
            <a:off x="-1968879" y="3277793"/>
            <a:ext cx="3937758" cy="3731413"/>
          </a:xfrm>
          <a:prstGeom prst="rect">
            <a:avLst/>
          </a:prstGeom>
          <a:noFill/>
          <a:ln>
            <a:noFill/>
          </a:ln>
        </p:spPr>
      </p:pic>
      <p:pic>
        <p:nvPicPr>
          <p:cNvPr id="230" name="Google Shape;230;p25"/>
          <p:cNvPicPr preferRelativeResize="0"/>
          <p:nvPr/>
        </p:nvPicPr>
        <p:blipFill rotWithShape="1">
          <a:blip r:embed="rId3">
            <a:alphaModFix/>
          </a:blip>
          <a:srcRect/>
          <a:stretch/>
        </p:blipFill>
        <p:spPr>
          <a:xfrm rot="10232542">
            <a:off x="-1525971" y="-2148687"/>
            <a:ext cx="3937757" cy="3731411"/>
          </a:xfrm>
          <a:prstGeom prst="rect">
            <a:avLst/>
          </a:prstGeom>
          <a:noFill/>
          <a:ln>
            <a:noFill/>
          </a:ln>
        </p:spPr>
      </p:pic>
      <p:sp>
        <p:nvSpPr>
          <p:cNvPr id="2" name="TextBox 1">
            <a:extLst>
              <a:ext uri="{FF2B5EF4-FFF2-40B4-BE49-F238E27FC236}">
                <a16:creationId xmlns:a16="http://schemas.microsoft.com/office/drawing/2014/main" id="{A974C919-0DBD-BD5D-3AAF-0DF8A4ADD830}"/>
              </a:ext>
            </a:extLst>
          </p:cNvPr>
          <p:cNvSpPr txBox="1"/>
          <p:nvPr/>
        </p:nvSpPr>
        <p:spPr>
          <a:xfrm>
            <a:off x="2781006" y="91736"/>
            <a:ext cx="3581987" cy="461665"/>
          </a:xfrm>
          <a:prstGeom prst="rect">
            <a:avLst/>
          </a:prstGeom>
          <a:noFill/>
        </p:spPr>
        <p:txBody>
          <a:bodyPr wrap="square" rtlCol="0">
            <a:spAutoFit/>
          </a:bodyPr>
          <a:lstStyle/>
          <a:p>
            <a:pPr algn="ctr"/>
            <a:r>
              <a:rPr lang="en-US" sz="2400" b="1" dirty="0">
                <a:latin typeface="Times New Roman" panose="02020603050405020304" pitchFamily="18" charset="0"/>
                <a:cs typeface="Times New Roman" panose="02020603050405020304" pitchFamily="18" charset="0"/>
              </a:rPr>
              <a:t>Listeners</a:t>
            </a:r>
            <a:endParaRPr lang="en-IN" sz="2400" b="1"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83DAF32F-6BB4-057A-7A3E-BE2BB8981FDD}"/>
              </a:ext>
            </a:extLst>
          </p:cNvPr>
          <p:cNvSpPr txBox="1"/>
          <p:nvPr/>
        </p:nvSpPr>
        <p:spPr>
          <a:xfrm>
            <a:off x="1351632" y="648936"/>
            <a:ext cx="7096331" cy="4708981"/>
          </a:xfrm>
          <a:prstGeom prst="rect">
            <a:avLst/>
          </a:prstGeom>
          <a:noFill/>
        </p:spPr>
        <p:txBody>
          <a:bodyPr wrap="square">
            <a:spAutoFit/>
          </a:bodyPr>
          <a:lstStyle/>
          <a:p>
            <a:pPr marL="285750" indent="-285750">
              <a:buFont typeface="Wingdings" panose="05000000000000000000" pitchFamily="2" charset="2"/>
              <a:buChar char="Ø"/>
            </a:pPr>
            <a:r>
              <a:rPr lang="en-US" sz="1800" b="0" i="0" dirty="0">
                <a:solidFill>
                  <a:srgbClr val="000000"/>
                </a:solidFill>
                <a:effectLst/>
                <a:latin typeface="Times New Roman" panose="02020603050405020304" pitchFamily="18" charset="0"/>
                <a:cs typeface="Times New Roman" panose="02020603050405020304" pitchFamily="18" charset="0"/>
              </a:rPr>
              <a:t>The functions of TestNG listeners are listed below.</a:t>
            </a:r>
          </a:p>
          <a:p>
            <a:pPr marL="285750" indent="-285750">
              <a:buFont typeface="Wingdings" panose="05000000000000000000" pitchFamily="2" charset="2"/>
              <a:buChar char="Ø"/>
            </a:pPr>
            <a:endParaRPr lang="en-US" sz="1800" b="0" i="0" dirty="0">
              <a:solidFill>
                <a:srgbClr val="000000"/>
              </a:solidFill>
              <a:effectLst/>
              <a:latin typeface="Times New Roman" panose="02020603050405020304" pitchFamily="18" charset="0"/>
              <a:cs typeface="Times New Roman" panose="02020603050405020304" pitchFamily="18" charset="0"/>
            </a:endParaRPr>
          </a:p>
          <a:p>
            <a:pPr lvl="1" algn="just">
              <a:buFont typeface="Arial" panose="020B0604020202020204" pitchFamily="34" charset="0"/>
              <a:buChar char="•"/>
            </a:pPr>
            <a:r>
              <a:rPr lang="en-US" sz="1800" b="0" i="0" dirty="0">
                <a:solidFill>
                  <a:srgbClr val="000000"/>
                </a:solidFill>
                <a:effectLst/>
                <a:latin typeface="Times New Roman" panose="02020603050405020304" pitchFamily="18" charset="0"/>
                <a:cs typeface="Times New Roman" panose="02020603050405020304" pitchFamily="18" charset="0"/>
              </a:rPr>
              <a:t>  </a:t>
            </a:r>
            <a:r>
              <a:rPr lang="en-US" sz="1800" b="1" i="0" dirty="0" err="1">
                <a:solidFill>
                  <a:srgbClr val="000000"/>
                </a:solidFill>
                <a:effectLst/>
                <a:latin typeface="Times New Roman" panose="02020603050405020304" pitchFamily="18" charset="0"/>
                <a:cs typeface="Times New Roman" panose="02020603050405020304" pitchFamily="18" charset="0"/>
              </a:rPr>
              <a:t>iSuiteListener</a:t>
            </a:r>
            <a:r>
              <a:rPr lang="en-US" sz="1800" b="0" i="0" dirty="0">
                <a:solidFill>
                  <a:srgbClr val="000000"/>
                </a:solidFill>
                <a:effectLst/>
                <a:latin typeface="Times New Roman" panose="02020603050405020304" pitchFamily="18" charset="0"/>
                <a:cs typeface="Times New Roman" panose="02020603050405020304" pitchFamily="18" charset="0"/>
              </a:rPr>
              <a:t> − This consists of methods onStart() and onFinish(). As a java class implements this listener, TestNG shall call the onStart() and onFinish() methods at the beginning and at the end of the TestNG suite respectively. So before triggering our test suite for execution, the precondition onStart() test method is picked for execution by TestNG. Similarly after the execution of the test suite, post condition onFinish() test method is picked by TestNG.</a:t>
            </a:r>
          </a:p>
          <a:p>
            <a:pPr algn="just"/>
            <a:endParaRPr lang="en-US" sz="1800" b="0" i="0" dirty="0">
              <a:solidFill>
                <a:srgbClr val="000000"/>
              </a:solidFill>
              <a:effectLst/>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r>
              <a:rPr lang="en-US" sz="1800" b="0" i="0" dirty="0">
                <a:solidFill>
                  <a:srgbClr val="000000"/>
                </a:solidFill>
                <a:effectLst/>
                <a:latin typeface="Times New Roman" panose="02020603050405020304" pitchFamily="18" charset="0"/>
                <a:cs typeface="Times New Roman" panose="02020603050405020304" pitchFamily="18" charset="0"/>
              </a:rPr>
              <a:t>  </a:t>
            </a:r>
            <a:r>
              <a:rPr lang="en-US" sz="1800" b="1" i="0" dirty="0" err="1">
                <a:solidFill>
                  <a:srgbClr val="000000"/>
                </a:solidFill>
                <a:effectLst/>
                <a:latin typeface="Times New Roman" panose="02020603050405020304" pitchFamily="18" charset="0"/>
                <a:cs typeface="Times New Roman" panose="02020603050405020304" pitchFamily="18" charset="0"/>
              </a:rPr>
              <a:t>iTestListener</a:t>
            </a:r>
            <a:r>
              <a:rPr lang="en-US" sz="1800" b="0" i="0" dirty="0">
                <a:solidFill>
                  <a:srgbClr val="000000"/>
                </a:solidFill>
                <a:effectLst/>
                <a:latin typeface="Times New Roman" panose="02020603050405020304" pitchFamily="18" charset="0"/>
                <a:cs typeface="Times New Roman" panose="02020603050405020304" pitchFamily="18" charset="0"/>
              </a:rPr>
              <a:t> − This is similar in functionality as iSuiteListener. The only difference is that iTestListener is applicable before and after a Test and not Suite. It has seven methods.</a:t>
            </a:r>
          </a:p>
          <a:p>
            <a:pPr algn="just"/>
            <a:endParaRPr lang="en-US" sz="1800" b="0" i="0" dirty="0">
              <a:solidFill>
                <a:srgbClr val="000000"/>
              </a:solidFill>
              <a:effectLst/>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r>
              <a:rPr lang="en-US" sz="1800" b="0" i="0" dirty="0">
                <a:solidFill>
                  <a:srgbClr val="000000"/>
                </a:solidFill>
                <a:effectLst/>
                <a:latin typeface="Times New Roman" panose="02020603050405020304" pitchFamily="18" charset="0"/>
                <a:cs typeface="Times New Roman" panose="02020603050405020304" pitchFamily="18" charset="0"/>
              </a:rPr>
              <a:t>  </a:t>
            </a:r>
            <a:r>
              <a:rPr lang="en-US" sz="1800" b="1" i="0" dirty="0" err="1">
                <a:solidFill>
                  <a:srgbClr val="000000"/>
                </a:solidFill>
                <a:effectLst/>
                <a:latin typeface="Times New Roman" panose="02020603050405020304" pitchFamily="18" charset="0"/>
                <a:cs typeface="Times New Roman" panose="02020603050405020304" pitchFamily="18" charset="0"/>
              </a:rPr>
              <a:t>onStart</a:t>
            </a:r>
            <a:r>
              <a:rPr lang="en-US" sz="1800" b="1" i="0" dirty="0">
                <a:solidFill>
                  <a:srgbClr val="000000"/>
                </a:solidFill>
                <a:effectLst/>
                <a:latin typeface="Times New Roman" panose="02020603050405020304" pitchFamily="18" charset="0"/>
                <a:cs typeface="Times New Roman" panose="02020603050405020304" pitchFamily="18" charset="0"/>
              </a:rPr>
              <a:t> </a:t>
            </a:r>
            <a:r>
              <a:rPr lang="en-US" sz="1800" b="0" i="0" dirty="0">
                <a:solidFill>
                  <a:srgbClr val="000000"/>
                </a:solidFill>
                <a:effectLst/>
                <a:latin typeface="Times New Roman" panose="02020603050405020304" pitchFamily="18" charset="0"/>
                <a:cs typeface="Times New Roman" panose="02020603050405020304" pitchFamily="18" charset="0"/>
              </a:rPr>
              <a:t>− This test method is invoked when the test begins.</a:t>
            </a:r>
          </a:p>
          <a:p>
            <a:pPr marL="285750" indent="-285750">
              <a:buFont typeface="Wingdings" panose="05000000000000000000" pitchFamily="2" charset="2"/>
              <a:buChar char="Ø"/>
            </a:pPr>
            <a:endParaRPr lang="en-US" sz="1600" b="0" i="0" dirty="0">
              <a:solidFill>
                <a:srgbClr val="000000"/>
              </a:solidFill>
              <a:effectLst/>
              <a:latin typeface="inherit"/>
            </a:endParaRPr>
          </a:p>
          <a:p>
            <a:pPr marL="285750" indent="-285750">
              <a:buFont typeface="Wingdings" panose="05000000000000000000" pitchFamily="2" charset="2"/>
              <a:buChar char="Ø"/>
            </a:pPr>
            <a:endParaRPr lang="en-IN" dirty="0"/>
          </a:p>
        </p:txBody>
      </p:sp>
    </p:spTree>
    <p:extLst>
      <p:ext uri="{BB962C8B-B14F-4D97-AF65-F5344CB8AC3E}">
        <p14:creationId xmlns:p14="http://schemas.microsoft.com/office/powerpoint/2010/main" val="374658664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pic>
        <p:nvPicPr>
          <p:cNvPr id="229" name="Google Shape;229;p25"/>
          <p:cNvPicPr preferRelativeResize="0"/>
          <p:nvPr/>
        </p:nvPicPr>
        <p:blipFill rotWithShape="1">
          <a:blip r:embed="rId3">
            <a:alphaModFix/>
          </a:blip>
          <a:srcRect/>
          <a:stretch/>
        </p:blipFill>
        <p:spPr>
          <a:xfrm rot="-6290961">
            <a:off x="-1968879" y="3277793"/>
            <a:ext cx="3937758" cy="3731413"/>
          </a:xfrm>
          <a:prstGeom prst="rect">
            <a:avLst/>
          </a:prstGeom>
          <a:noFill/>
          <a:ln>
            <a:noFill/>
          </a:ln>
        </p:spPr>
      </p:pic>
      <p:pic>
        <p:nvPicPr>
          <p:cNvPr id="230" name="Google Shape;230;p25"/>
          <p:cNvPicPr preferRelativeResize="0"/>
          <p:nvPr/>
        </p:nvPicPr>
        <p:blipFill rotWithShape="1">
          <a:blip r:embed="rId3">
            <a:alphaModFix/>
          </a:blip>
          <a:srcRect/>
          <a:stretch/>
        </p:blipFill>
        <p:spPr>
          <a:xfrm rot="10232542">
            <a:off x="-1525971" y="-2148687"/>
            <a:ext cx="3937757" cy="3731411"/>
          </a:xfrm>
          <a:prstGeom prst="rect">
            <a:avLst/>
          </a:prstGeom>
          <a:noFill/>
          <a:ln>
            <a:noFill/>
          </a:ln>
        </p:spPr>
      </p:pic>
      <p:sp>
        <p:nvSpPr>
          <p:cNvPr id="2" name="TextBox 1">
            <a:extLst>
              <a:ext uri="{FF2B5EF4-FFF2-40B4-BE49-F238E27FC236}">
                <a16:creationId xmlns:a16="http://schemas.microsoft.com/office/drawing/2014/main" id="{A974C919-0DBD-BD5D-3AAF-0DF8A4ADD830}"/>
              </a:ext>
            </a:extLst>
          </p:cNvPr>
          <p:cNvSpPr txBox="1"/>
          <p:nvPr/>
        </p:nvSpPr>
        <p:spPr>
          <a:xfrm>
            <a:off x="2870421" y="216749"/>
            <a:ext cx="3581987" cy="461665"/>
          </a:xfrm>
          <a:prstGeom prst="rect">
            <a:avLst/>
          </a:prstGeom>
          <a:noFill/>
        </p:spPr>
        <p:txBody>
          <a:bodyPr wrap="square" rtlCol="0">
            <a:spAutoFit/>
          </a:bodyPr>
          <a:lstStyle/>
          <a:p>
            <a:pPr algn="ctr"/>
            <a:r>
              <a:rPr lang="en-US" sz="2400" b="1" dirty="0">
                <a:latin typeface="Times New Roman" panose="02020603050405020304" pitchFamily="18" charset="0"/>
                <a:cs typeface="Times New Roman" panose="02020603050405020304" pitchFamily="18" charset="0"/>
              </a:rPr>
              <a:t>Listeners</a:t>
            </a:r>
            <a:endParaRPr lang="en-IN" sz="2400" b="1"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CE7F035D-52D5-2C1F-32D3-E421ECFFF285}"/>
              </a:ext>
            </a:extLst>
          </p:cNvPr>
          <p:cNvSpPr txBox="1"/>
          <p:nvPr/>
        </p:nvSpPr>
        <p:spPr>
          <a:xfrm>
            <a:off x="989464" y="915574"/>
            <a:ext cx="7971656" cy="3693319"/>
          </a:xfrm>
          <a:prstGeom prst="rect">
            <a:avLst/>
          </a:prstGeom>
          <a:noFill/>
        </p:spPr>
        <p:txBody>
          <a:bodyPr wrap="square">
            <a:spAutoFit/>
          </a:bodyPr>
          <a:lstStyle/>
          <a:p>
            <a:pPr algn="just">
              <a:buFont typeface="Arial" panose="020B0604020202020204" pitchFamily="34" charset="0"/>
              <a:buChar char="•"/>
            </a:pPr>
            <a:r>
              <a:rPr lang="en-US" sz="1800" b="0" i="0" dirty="0">
                <a:solidFill>
                  <a:srgbClr val="000000"/>
                </a:solidFill>
                <a:effectLst/>
                <a:latin typeface="Times New Roman" panose="02020603050405020304" pitchFamily="18" charset="0"/>
                <a:cs typeface="Times New Roman" panose="02020603050405020304" pitchFamily="18" charset="0"/>
              </a:rPr>
              <a:t> </a:t>
            </a:r>
            <a:r>
              <a:rPr lang="en-US" sz="1800" b="1" i="0" dirty="0" err="1">
                <a:solidFill>
                  <a:srgbClr val="000000"/>
                </a:solidFill>
                <a:effectLst/>
                <a:latin typeface="Times New Roman" panose="02020603050405020304" pitchFamily="18" charset="0"/>
                <a:cs typeface="Times New Roman" panose="02020603050405020304" pitchFamily="18" charset="0"/>
              </a:rPr>
              <a:t>onFinish</a:t>
            </a:r>
            <a:r>
              <a:rPr lang="en-US" sz="1800" b="0" i="0" dirty="0">
                <a:solidFill>
                  <a:srgbClr val="000000"/>
                </a:solidFill>
                <a:effectLst/>
                <a:latin typeface="Times New Roman" panose="02020603050405020304" pitchFamily="18" charset="0"/>
                <a:cs typeface="Times New Roman" panose="02020603050405020304" pitchFamily="18" charset="0"/>
              </a:rPr>
              <a:t> − This test method is invoked after all the tests have completed         execution.</a:t>
            </a:r>
          </a:p>
          <a:p>
            <a:pPr algn="just">
              <a:buFont typeface="Arial" panose="020B0604020202020204" pitchFamily="34" charset="0"/>
              <a:buChar char="•"/>
            </a:pPr>
            <a:r>
              <a:rPr lang="en-US" sz="1800" b="0" i="0" dirty="0">
                <a:solidFill>
                  <a:srgbClr val="000000"/>
                </a:solidFill>
                <a:effectLst/>
                <a:latin typeface="Times New Roman" panose="02020603050405020304" pitchFamily="18" charset="0"/>
                <a:cs typeface="Times New Roman" panose="02020603050405020304" pitchFamily="18" charset="0"/>
              </a:rPr>
              <a:t> </a:t>
            </a:r>
            <a:r>
              <a:rPr lang="en-US" sz="1800" b="1" i="0" dirty="0" err="1">
                <a:solidFill>
                  <a:srgbClr val="000000"/>
                </a:solidFill>
                <a:effectLst/>
                <a:latin typeface="Times New Roman" panose="02020603050405020304" pitchFamily="18" charset="0"/>
                <a:cs typeface="Times New Roman" panose="02020603050405020304" pitchFamily="18" charset="0"/>
              </a:rPr>
              <a:t>onTestSuccess</a:t>
            </a:r>
            <a:r>
              <a:rPr lang="en-US" sz="1800" b="0" i="0" dirty="0">
                <a:solidFill>
                  <a:srgbClr val="000000"/>
                </a:solidFill>
                <a:effectLst/>
                <a:latin typeface="Times New Roman" panose="02020603050405020304" pitchFamily="18" charset="0"/>
                <a:cs typeface="Times New Roman" panose="02020603050405020304" pitchFamily="18" charset="0"/>
              </a:rPr>
              <a:t> − This test method is invoked every time a test is successful.</a:t>
            </a:r>
          </a:p>
          <a:p>
            <a:pPr algn="just">
              <a:buFont typeface="Arial" panose="020B0604020202020204" pitchFamily="34" charset="0"/>
              <a:buChar char="•"/>
            </a:pPr>
            <a:r>
              <a:rPr lang="en-US" sz="1800" b="0" i="0" dirty="0">
                <a:solidFill>
                  <a:srgbClr val="000000"/>
                </a:solidFill>
                <a:effectLst/>
                <a:latin typeface="Times New Roman" panose="02020603050405020304" pitchFamily="18" charset="0"/>
                <a:cs typeface="Times New Roman" panose="02020603050405020304" pitchFamily="18" charset="0"/>
              </a:rPr>
              <a:t> </a:t>
            </a:r>
            <a:r>
              <a:rPr lang="en-US" sz="1800" b="1" i="0" dirty="0" err="1">
                <a:solidFill>
                  <a:srgbClr val="000000"/>
                </a:solidFill>
                <a:effectLst/>
                <a:latin typeface="Times New Roman" panose="02020603050405020304" pitchFamily="18" charset="0"/>
                <a:cs typeface="Times New Roman" panose="02020603050405020304" pitchFamily="18" charset="0"/>
              </a:rPr>
              <a:t>onTestFailure</a:t>
            </a:r>
            <a:r>
              <a:rPr lang="en-US" sz="1800" b="1" i="0" dirty="0">
                <a:solidFill>
                  <a:srgbClr val="000000"/>
                </a:solidFill>
                <a:effectLst/>
                <a:latin typeface="Times New Roman" panose="02020603050405020304" pitchFamily="18" charset="0"/>
                <a:cs typeface="Times New Roman" panose="02020603050405020304" pitchFamily="18" charset="0"/>
              </a:rPr>
              <a:t> </a:t>
            </a:r>
            <a:r>
              <a:rPr lang="en-US" sz="1800" b="0" i="0" dirty="0">
                <a:solidFill>
                  <a:srgbClr val="000000"/>
                </a:solidFill>
                <a:effectLst/>
                <a:latin typeface="Times New Roman" panose="02020603050405020304" pitchFamily="18" charset="0"/>
                <a:cs typeface="Times New Roman" panose="02020603050405020304" pitchFamily="18" charset="0"/>
              </a:rPr>
              <a:t>− This test method is invoked every time a test is unsuccessful.</a:t>
            </a:r>
          </a:p>
          <a:p>
            <a:pPr algn="just">
              <a:buFont typeface="Arial" panose="020B0604020202020204" pitchFamily="34" charset="0"/>
              <a:buChar char="•"/>
            </a:pPr>
            <a:r>
              <a:rPr lang="en-US" sz="1800" b="0" i="0" dirty="0">
                <a:solidFill>
                  <a:srgbClr val="000000"/>
                </a:solidFill>
                <a:effectLst/>
                <a:latin typeface="Times New Roman" panose="02020603050405020304" pitchFamily="18" charset="0"/>
                <a:cs typeface="Times New Roman" panose="02020603050405020304" pitchFamily="18" charset="0"/>
              </a:rPr>
              <a:t> </a:t>
            </a:r>
            <a:r>
              <a:rPr lang="en-US" sz="1800" b="1" i="0" dirty="0" err="1">
                <a:solidFill>
                  <a:srgbClr val="000000"/>
                </a:solidFill>
                <a:effectLst/>
                <a:latin typeface="Times New Roman" panose="02020603050405020304" pitchFamily="18" charset="0"/>
                <a:cs typeface="Times New Roman" panose="02020603050405020304" pitchFamily="18" charset="0"/>
              </a:rPr>
              <a:t>onTestSkipped</a:t>
            </a:r>
            <a:r>
              <a:rPr lang="en-US" sz="1800" b="0" i="0" dirty="0">
                <a:solidFill>
                  <a:srgbClr val="000000"/>
                </a:solidFill>
                <a:effectLst/>
                <a:latin typeface="Times New Roman" panose="02020603050405020304" pitchFamily="18" charset="0"/>
                <a:cs typeface="Times New Roman" panose="02020603050405020304" pitchFamily="18" charset="0"/>
              </a:rPr>
              <a:t> − This test method is invoked every time a test is bypassed.</a:t>
            </a:r>
          </a:p>
          <a:p>
            <a:pPr algn="just">
              <a:buFont typeface="Arial" panose="020B0604020202020204" pitchFamily="34" charset="0"/>
              <a:buChar char="•"/>
            </a:pPr>
            <a:r>
              <a:rPr lang="en-US" sz="1800" b="0" i="0" dirty="0">
                <a:solidFill>
                  <a:srgbClr val="000000"/>
                </a:solidFill>
                <a:effectLst/>
                <a:latin typeface="Times New Roman" panose="02020603050405020304" pitchFamily="18" charset="0"/>
                <a:cs typeface="Times New Roman" panose="02020603050405020304" pitchFamily="18" charset="0"/>
              </a:rPr>
              <a:t> </a:t>
            </a:r>
            <a:r>
              <a:rPr lang="en-US" sz="1800" b="1" i="0" dirty="0" err="1">
                <a:solidFill>
                  <a:srgbClr val="000000"/>
                </a:solidFill>
                <a:effectLst/>
                <a:latin typeface="Times New Roman" panose="02020603050405020304" pitchFamily="18" charset="0"/>
                <a:cs typeface="Times New Roman" panose="02020603050405020304" pitchFamily="18" charset="0"/>
              </a:rPr>
              <a:t>onTestFailedButWithinSuccessPercentage</a:t>
            </a:r>
            <a:r>
              <a:rPr lang="en-US" sz="1800" b="0" i="0" dirty="0">
                <a:solidFill>
                  <a:srgbClr val="000000"/>
                </a:solidFill>
                <a:effectLst/>
                <a:latin typeface="Times New Roman" panose="02020603050405020304" pitchFamily="18" charset="0"/>
                <a:cs typeface="Times New Roman" panose="02020603050405020304" pitchFamily="18" charset="0"/>
              </a:rPr>
              <a:t> − This test method is invoked every time a test method annotated with successPercentage is not successful. But within the requested success percentage.</a:t>
            </a:r>
          </a:p>
          <a:p>
            <a:pPr algn="just">
              <a:buFont typeface="Arial" panose="020B0604020202020204" pitchFamily="34" charset="0"/>
              <a:buChar char="•"/>
            </a:pPr>
            <a:r>
              <a:rPr lang="en-US" sz="1800" b="0" i="0" dirty="0">
                <a:solidFill>
                  <a:srgbClr val="000000"/>
                </a:solidFill>
                <a:effectLst/>
                <a:latin typeface="Times New Roman" panose="02020603050405020304" pitchFamily="18" charset="0"/>
                <a:cs typeface="Times New Roman" panose="02020603050405020304" pitchFamily="18" charset="0"/>
              </a:rPr>
              <a:t> </a:t>
            </a:r>
            <a:r>
              <a:rPr lang="en-US" sz="1800" b="1" i="0" dirty="0" err="1">
                <a:solidFill>
                  <a:srgbClr val="000000"/>
                </a:solidFill>
                <a:effectLst/>
                <a:latin typeface="Times New Roman" panose="02020603050405020304" pitchFamily="18" charset="0"/>
                <a:cs typeface="Times New Roman" panose="02020603050405020304" pitchFamily="18" charset="0"/>
              </a:rPr>
              <a:t>iInvokedMethodListener</a:t>
            </a:r>
            <a:r>
              <a:rPr lang="en-US" sz="1800" b="0" i="0" dirty="0">
                <a:solidFill>
                  <a:srgbClr val="000000"/>
                </a:solidFill>
                <a:effectLst/>
                <a:latin typeface="Times New Roman" panose="02020603050405020304" pitchFamily="18" charset="0"/>
                <a:cs typeface="Times New Roman" panose="02020603050405020304" pitchFamily="18" charset="0"/>
              </a:rPr>
              <a:t> − This is similar in functionality as iTestListener and iSuiteListener. The only difference is that iInvokedMethodListener is applicable before and after every test method. It has two methods.</a:t>
            </a:r>
          </a:p>
          <a:p>
            <a:pPr algn="just">
              <a:buFont typeface="Arial" panose="020B0604020202020204" pitchFamily="34" charset="0"/>
              <a:buChar char="•"/>
            </a:pPr>
            <a:r>
              <a:rPr lang="en-US" sz="1800" b="0" i="0" dirty="0">
                <a:solidFill>
                  <a:srgbClr val="000000"/>
                </a:solidFill>
                <a:effectLst/>
                <a:latin typeface="Times New Roman" panose="02020603050405020304" pitchFamily="18" charset="0"/>
                <a:cs typeface="Times New Roman" panose="02020603050405020304" pitchFamily="18" charset="0"/>
              </a:rPr>
              <a:t> </a:t>
            </a:r>
            <a:r>
              <a:rPr lang="en-US" sz="1800" b="1" i="0" dirty="0" err="1">
                <a:solidFill>
                  <a:srgbClr val="000000"/>
                </a:solidFill>
                <a:effectLst/>
                <a:latin typeface="Times New Roman" panose="02020603050405020304" pitchFamily="18" charset="0"/>
                <a:cs typeface="Times New Roman" panose="02020603050405020304" pitchFamily="18" charset="0"/>
              </a:rPr>
              <a:t>afterInvocation</a:t>
            </a:r>
            <a:r>
              <a:rPr lang="en-US" sz="1800" b="0" i="0" dirty="0">
                <a:solidFill>
                  <a:srgbClr val="000000"/>
                </a:solidFill>
                <a:effectLst/>
                <a:latin typeface="Times New Roman" panose="02020603050405020304" pitchFamily="18" charset="0"/>
                <a:cs typeface="Times New Roman" panose="02020603050405020304" pitchFamily="18" charset="0"/>
              </a:rPr>
              <a:t> − This is called after every test method.</a:t>
            </a:r>
          </a:p>
          <a:p>
            <a:pPr algn="just">
              <a:buFont typeface="Arial" panose="020B0604020202020204" pitchFamily="34" charset="0"/>
              <a:buChar char="•"/>
            </a:pPr>
            <a:r>
              <a:rPr lang="en-US" sz="1800" b="0" i="0" dirty="0">
                <a:solidFill>
                  <a:srgbClr val="000000"/>
                </a:solidFill>
                <a:effectLst/>
                <a:latin typeface="Times New Roman" panose="02020603050405020304" pitchFamily="18" charset="0"/>
                <a:cs typeface="Times New Roman" panose="02020603050405020304" pitchFamily="18" charset="0"/>
              </a:rPr>
              <a:t> </a:t>
            </a:r>
            <a:r>
              <a:rPr lang="en-US" sz="1800" b="1" i="0" dirty="0" err="1">
                <a:solidFill>
                  <a:srgbClr val="000000"/>
                </a:solidFill>
                <a:effectLst/>
                <a:latin typeface="Times New Roman" panose="02020603050405020304" pitchFamily="18" charset="0"/>
                <a:cs typeface="Times New Roman" panose="02020603050405020304" pitchFamily="18" charset="0"/>
              </a:rPr>
              <a:t>beforeInvocation</a:t>
            </a:r>
            <a:r>
              <a:rPr lang="en-US" sz="1800" b="0" i="0" dirty="0">
                <a:solidFill>
                  <a:srgbClr val="000000"/>
                </a:solidFill>
                <a:effectLst/>
                <a:latin typeface="Times New Roman" panose="02020603050405020304" pitchFamily="18" charset="0"/>
                <a:cs typeface="Times New Roman" panose="02020603050405020304" pitchFamily="18" charset="0"/>
              </a:rPr>
              <a:t> − This is called before every test method.</a:t>
            </a:r>
          </a:p>
        </p:txBody>
      </p:sp>
    </p:spTree>
    <p:extLst>
      <p:ext uri="{BB962C8B-B14F-4D97-AF65-F5344CB8AC3E}">
        <p14:creationId xmlns:p14="http://schemas.microsoft.com/office/powerpoint/2010/main" val="11897596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pic>
        <p:nvPicPr>
          <p:cNvPr id="229" name="Google Shape;229;p25"/>
          <p:cNvPicPr preferRelativeResize="0"/>
          <p:nvPr/>
        </p:nvPicPr>
        <p:blipFill rotWithShape="1">
          <a:blip r:embed="rId3"/>
          <a:srcRect/>
          <a:stretch>
            <a:fillRect/>
          </a:stretch>
        </p:blipFill>
        <p:spPr>
          <a:xfrm rot="-6290961">
            <a:off x="-1968879" y="3277793"/>
            <a:ext cx="3937758" cy="3731413"/>
          </a:xfrm>
          <a:prstGeom prst="rect">
            <a:avLst/>
          </a:prstGeom>
          <a:noFill/>
          <a:ln>
            <a:noFill/>
          </a:ln>
        </p:spPr>
      </p:pic>
      <p:pic>
        <p:nvPicPr>
          <p:cNvPr id="230" name="Google Shape;230;p25"/>
          <p:cNvPicPr preferRelativeResize="0"/>
          <p:nvPr/>
        </p:nvPicPr>
        <p:blipFill rotWithShape="1">
          <a:blip r:embed="rId3"/>
          <a:srcRect/>
          <a:stretch>
            <a:fillRect/>
          </a:stretch>
        </p:blipFill>
        <p:spPr>
          <a:xfrm rot="10232542">
            <a:off x="-1525971" y="-2148687"/>
            <a:ext cx="3937757" cy="3731411"/>
          </a:xfrm>
          <a:prstGeom prst="rect">
            <a:avLst/>
          </a:prstGeom>
          <a:noFill/>
          <a:ln>
            <a:noFill/>
          </a:ln>
        </p:spPr>
      </p:pic>
      <p:sp>
        <p:nvSpPr>
          <p:cNvPr id="2" name="TextBox 1"/>
          <p:cNvSpPr txBox="1"/>
          <p:nvPr/>
        </p:nvSpPr>
        <p:spPr>
          <a:xfrm>
            <a:off x="2870421" y="310101"/>
            <a:ext cx="3581987" cy="461665"/>
          </a:xfrm>
          <a:prstGeom prst="rect">
            <a:avLst/>
          </a:prstGeom>
          <a:noFill/>
        </p:spPr>
        <p:txBody>
          <a:bodyPr wrap="square" rtlCol="0">
            <a:spAutoFit/>
          </a:bodyPr>
          <a:lstStyle/>
          <a:p>
            <a:pPr algn="ctr"/>
            <a:r>
              <a:rPr lang="en-US" sz="2400" b="1" dirty="0">
                <a:latin typeface="Times New Roman" panose="02020603050405020304" pitchFamily="18" charset="0"/>
                <a:cs typeface="Times New Roman" panose="02020603050405020304" pitchFamily="18" charset="0"/>
              </a:rPr>
              <a:t>Assertions</a:t>
            </a:r>
            <a:endParaRPr lang="en-IN" sz="2400" b="1" dirty="0">
              <a:latin typeface="Times New Roman" panose="02020603050405020304" pitchFamily="18" charset="0"/>
              <a:cs typeface="Times New Roman" panose="02020603050405020304" pitchFamily="18" charset="0"/>
            </a:endParaRPr>
          </a:p>
        </p:txBody>
      </p:sp>
      <p:sp>
        <p:nvSpPr>
          <p:cNvPr id="6" name="Text Box 5"/>
          <p:cNvSpPr txBox="1"/>
          <p:nvPr/>
        </p:nvSpPr>
        <p:spPr>
          <a:xfrm>
            <a:off x="894715" y="893445"/>
            <a:ext cx="7720330" cy="3874135"/>
          </a:xfrm>
          <a:prstGeom prst="rect">
            <a:avLst/>
          </a:prstGeom>
          <a:noFill/>
        </p:spPr>
        <p:txBody>
          <a:bodyPr wrap="square" rtlCol="0">
            <a:noAutofit/>
          </a:bodyPr>
          <a:lstStyle/>
          <a:p>
            <a:pPr marL="285750" indent="-285750">
              <a:buFont typeface="Arial" panose="020B0604020202020204" pitchFamily="34" charset="0"/>
              <a:buChar char="•"/>
            </a:pPr>
            <a:r>
              <a:rPr lang="en-IN" altLang="en-US" sz="1600" dirty="0"/>
              <a:t>In selenium </a:t>
            </a:r>
            <a:r>
              <a:rPr lang="en-IN" altLang="en-US" sz="1600" dirty="0" err="1"/>
              <a:t>TestNg,Assertion</a:t>
            </a:r>
            <a:r>
              <a:rPr lang="en-IN" altLang="en-US" sz="1600" dirty="0"/>
              <a:t> are verify that actual behaviour of the application under test matches the expected </a:t>
            </a:r>
            <a:r>
              <a:rPr lang="en-IN" altLang="en-US" sz="1600" dirty="0" err="1"/>
              <a:t>behavior</a:t>
            </a:r>
            <a:r>
              <a:rPr lang="en-IN" altLang="en-US" sz="1600" dirty="0"/>
              <a:t>.</a:t>
            </a:r>
          </a:p>
          <a:p>
            <a:pPr marL="285750" indent="-285750">
              <a:buFont typeface="Arial" panose="020B0604020202020204" pitchFamily="34" charset="0"/>
              <a:buChar char="•"/>
            </a:pPr>
            <a:endParaRPr lang="en-IN" altLang="en-US" sz="1600" dirty="0"/>
          </a:p>
          <a:p>
            <a:pPr marL="285750" indent="-285750">
              <a:buFont typeface="Arial" panose="020B0604020202020204" pitchFamily="34" charset="0"/>
              <a:buChar char="•"/>
            </a:pPr>
            <a:r>
              <a:rPr lang="en-IN" altLang="en-US" sz="1600" dirty="0"/>
              <a:t>They act as a checkpoints within the test </a:t>
            </a:r>
            <a:r>
              <a:rPr lang="en-IN" altLang="en-US" sz="1600" dirty="0" err="1"/>
              <a:t>cases,ensuring</a:t>
            </a:r>
            <a:r>
              <a:rPr lang="en-IN" altLang="en-US" sz="1600" dirty="0"/>
              <a:t> that each step is executed as intended. </a:t>
            </a:r>
          </a:p>
          <a:p>
            <a:pPr marL="285750" indent="-285750">
              <a:buFont typeface="Arial" panose="020B0604020202020204" pitchFamily="34" charset="0"/>
              <a:buChar char="•"/>
            </a:pPr>
            <a:endParaRPr lang="en-IN" altLang="en-US" sz="1600" dirty="0"/>
          </a:p>
          <a:p>
            <a:pPr marL="285750" indent="-285750">
              <a:buFont typeface="Arial" panose="020B0604020202020204" pitchFamily="34" charset="0"/>
              <a:buChar char="•"/>
            </a:pPr>
            <a:r>
              <a:rPr lang="en-IN" altLang="en-US" sz="1600" dirty="0" err="1"/>
              <a:t>TestNg</a:t>
            </a:r>
            <a:r>
              <a:rPr lang="en-IN" altLang="en-US" sz="1600" dirty="0"/>
              <a:t> provides various assertion methods to validate different aspects of test case</a:t>
            </a:r>
          </a:p>
          <a:p>
            <a:pPr marL="285750" indent="-285750">
              <a:buFont typeface="Arial" panose="020B0604020202020204" pitchFamily="34" charset="0"/>
              <a:buChar char="•"/>
            </a:pPr>
            <a:endParaRPr lang="en-IN" altLang="en-US" sz="1600" dirty="0"/>
          </a:p>
          <a:p>
            <a:pPr marL="285750" indent="-285750">
              <a:buFont typeface="Arial" panose="020B0604020202020204" pitchFamily="34" charset="0"/>
              <a:buChar char="•"/>
            </a:pPr>
            <a:r>
              <a:rPr lang="en-IN" altLang="en-US" sz="1800" dirty="0"/>
              <a:t> Types of Assertion</a:t>
            </a:r>
          </a:p>
          <a:p>
            <a:pPr marL="0" indent="0">
              <a:buFont typeface="Arial" panose="020B0604020202020204" pitchFamily="34" charset="0"/>
              <a:buNone/>
            </a:pPr>
            <a:endParaRPr lang="en-IN" altLang="en-US" sz="1800" dirty="0"/>
          </a:p>
          <a:p>
            <a:pPr marL="0" indent="0">
              <a:buFont typeface="Arial" panose="020B0604020202020204" pitchFamily="34" charset="0"/>
              <a:buNone/>
            </a:pPr>
            <a:r>
              <a:rPr lang="en-IN" altLang="en-US" sz="1800" dirty="0"/>
              <a:t>                    </a:t>
            </a:r>
            <a:r>
              <a:rPr lang="en-IN" altLang="en-US" sz="1800" dirty="0">
                <a:sym typeface="+mn-ea"/>
              </a:rPr>
              <a:t>1.Hard Assertion </a:t>
            </a:r>
            <a:endParaRPr lang="en-IN" altLang="en-US" sz="1800" dirty="0"/>
          </a:p>
          <a:p>
            <a:pPr marL="0" indent="0">
              <a:buFont typeface="Arial" panose="020B0604020202020204" pitchFamily="34" charset="0"/>
              <a:buNone/>
            </a:pPr>
            <a:r>
              <a:rPr lang="en-IN" altLang="en-US" sz="1800" dirty="0">
                <a:sym typeface="+mn-ea"/>
              </a:rPr>
              <a:t>                    2.Soft Assertion</a:t>
            </a:r>
            <a:endParaRPr lang="en-IN" altLang="en-US" sz="1800" dirty="0"/>
          </a:p>
          <a:p>
            <a:pPr marL="0" indent="0">
              <a:buFont typeface="Arial" panose="020B0604020202020204" pitchFamily="34" charset="0"/>
              <a:buNone/>
            </a:pPr>
            <a:endParaRPr lang="en-IN" altLang="en-US" sz="1800" dirty="0"/>
          </a:p>
          <a:p>
            <a:pPr marL="0" indent="0">
              <a:buFont typeface="Arial" panose="020B0604020202020204" pitchFamily="34" charset="0"/>
              <a:buNone/>
            </a:pPr>
            <a:r>
              <a:rPr lang="en-IN" altLang="en-US" sz="1800" dirty="0"/>
              <a:t>                    </a:t>
            </a:r>
          </a:p>
        </p:txBody>
      </p:sp>
    </p:spTree>
    <p:extLst>
      <p:ext uri="{BB962C8B-B14F-4D97-AF65-F5344CB8AC3E}">
        <p14:creationId xmlns:p14="http://schemas.microsoft.com/office/powerpoint/2010/main" val="129343001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pic>
        <p:nvPicPr>
          <p:cNvPr id="229" name="Google Shape;229;p25"/>
          <p:cNvPicPr preferRelativeResize="0"/>
          <p:nvPr/>
        </p:nvPicPr>
        <p:blipFill rotWithShape="1">
          <a:blip r:embed="rId3"/>
          <a:srcRect/>
          <a:stretch>
            <a:fillRect/>
          </a:stretch>
        </p:blipFill>
        <p:spPr>
          <a:xfrm rot="-6290961">
            <a:off x="-1968879" y="3277793"/>
            <a:ext cx="3937758" cy="3731413"/>
          </a:xfrm>
          <a:prstGeom prst="rect">
            <a:avLst/>
          </a:prstGeom>
          <a:noFill/>
          <a:ln>
            <a:noFill/>
          </a:ln>
        </p:spPr>
      </p:pic>
      <p:pic>
        <p:nvPicPr>
          <p:cNvPr id="230" name="Google Shape;230;p25"/>
          <p:cNvPicPr preferRelativeResize="0"/>
          <p:nvPr/>
        </p:nvPicPr>
        <p:blipFill rotWithShape="1">
          <a:blip r:embed="rId3"/>
          <a:srcRect/>
          <a:stretch>
            <a:fillRect/>
          </a:stretch>
        </p:blipFill>
        <p:spPr>
          <a:xfrm rot="10232542">
            <a:off x="-1525971" y="-2148687"/>
            <a:ext cx="3937757" cy="3731411"/>
          </a:xfrm>
          <a:prstGeom prst="rect">
            <a:avLst/>
          </a:prstGeom>
          <a:noFill/>
          <a:ln>
            <a:noFill/>
          </a:ln>
        </p:spPr>
      </p:pic>
      <p:sp>
        <p:nvSpPr>
          <p:cNvPr id="2" name="TextBox 1"/>
          <p:cNvSpPr txBox="1"/>
          <p:nvPr/>
        </p:nvSpPr>
        <p:spPr>
          <a:xfrm>
            <a:off x="2870421" y="310101"/>
            <a:ext cx="3581987" cy="461665"/>
          </a:xfrm>
          <a:prstGeom prst="rect">
            <a:avLst/>
          </a:prstGeom>
          <a:noFill/>
        </p:spPr>
        <p:txBody>
          <a:bodyPr wrap="square" rtlCol="0">
            <a:spAutoFit/>
          </a:bodyPr>
          <a:lstStyle/>
          <a:p>
            <a:pPr algn="ctr"/>
            <a:r>
              <a:rPr lang="en-US" sz="2400" b="1" dirty="0">
                <a:latin typeface="Times New Roman" panose="02020603050405020304" pitchFamily="18" charset="0"/>
                <a:cs typeface="Times New Roman" panose="02020603050405020304" pitchFamily="18" charset="0"/>
              </a:rPr>
              <a:t>Assertions</a:t>
            </a:r>
            <a:endParaRPr lang="en-IN" sz="2400" b="1" dirty="0">
              <a:latin typeface="Times New Roman" panose="02020603050405020304" pitchFamily="18" charset="0"/>
              <a:cs typeface="Times New Roman" panose="02020603050405020304" pitchFamily="18" charset="0"/>
            </a:endParaRPr>
          </a:p>
        </p:txBody>
      </p:sp>
      <p:sp>
        <p:nvSpPr>
          <p:cNvPr id="3" name="Text Box 2"/>
          <p:cNvSpPr txBox="1"/>
          <p:nvPr/>
        </p:nvSpPr>
        <p:spPr>
          <a:xfrm>
            <a:off x="1155065" y="962025"/>
            <a:ext cx="7477125" cy="3723640"/>
          </a:xfrm>
          <a:prstGeom prst="rect">
            <a:avLst/>
          </a:prstGeom>
          <a:noFill/>
        </p:spPr>
        <p:txBody>
          <a:bodyPr wrap="square" rtlCol="0">
            <a:noAutofit/>
          </a:bodyPr>
          <a:lstStyle/>
          <a:p>
            <a:r>
              <a:rPr lang="en-IN" altLang="en-US" sz="1600" b="1"/>
              <a:t>Commonly used Assertion in Selenium With TestNg:</a:t>
            </a:r>
          </a:p>
          <a:p>
            <a:endParaRPr lang="en-IN" altLang="en-US" sz="1600" b="1"/>
          </a:p>
          <a:p>
            <a:r>
              <a:rPr lang="en-IN" altLang="en-US" sz="1600" b="1"/>
              <a:t>   </a:t>
            </a:r>
            <a:r>
              <a:rPr lang="en-IN" altLang="en-US" sz="1600"/>
              <a:t>1. assertEquals</a:t>
            </a:r>
          </a:p>
          <a:p>
            <a:r>
              <a:rPr lang="en-IN" altLang="en-US" sz="1600"/>
              <a:t>            syntax:Assert.assertEquals(</a:t>
            </a:r>
            <a:r>
              <a:rPr lang="en-IN" altLang="en-US" sz="1600">
                <a:sym typeface="+mn-ea"/>
              </a:rPr>
              <a:t>expected,actual);</a:t>
            </a:r>
          </a:p>
          <a:p>
            <a:r>
              <a:rPr lang="en-IN" altLang="en-US" sz="1600">
                <a:sym typeface="+mn-ea"/>
              </a:rPr>
              <a:t>   2. assertNotEquals</a:t>
            </a:r>
            <a:endParaRPr lang="en-IN" altLang="en-US" sz="1600"/>
          </a:p>
          <a:p>
            <a:r>
              <a:rPr lang="en-IN" altLang="en-US" sz="1600">
                <a:sym typeface="+mn-ea"/>
              </a:rPr>
              <a:t>            syntax:Assert.assertNotEquals(expected,actual,message);</a:t>
            </a:r>
            <a:endParaRPr lang="en-IN" altLang="en-US" sz="1600"/>
          </a:p>
          <a:p>
            <a:r>
              <a:rPr lang="en-IN" altLang="en-US" sz="1600"/>
              <a:t>   3. assertTrue</a:t>
            </a:r>
          </a:p>
          <a:p>
            <a:r>
              <a:rPr lang="en-IN" altLang="en-US" sz="1600"/>
              <a:t>             </a:t>
            </a:r>
            <a:r>
              <a:rPr lang="en-IN" altLang="en-US" sz="1600">
                <a:sym typeface="+mn-ea"/>
              </a:rPr>
              <a:t>syntax:Assert.assertTrue(condition);</a:t>
            </a:r>
          </a:p>
          <a:p>
            <a:r>
              <a:rPr lang="en-IN" altLang="en-US" sz="1600"/>
              <a:t>   4</a:t>
            </a:r>
            <a:r>
              <a:rPr lang="en-IN" altLang="en-US" sz="1600">
                <a:sym typeface="+mn-ea"/>
              </a:rPr>
              <a:t>. assertFalse</a:t>
            </a:r>
            <a:endParaRPr lang="en-IN" altLang="en-US" sz="1600"/>
          </a:p>
          <a:p>
            <a:r>
              <a:rPr lang="en-IN" altLang="en-US" sz="1600">
                <a:sym typeface="+mn-ea"/>
              </a:rPr>
              <a:t>             syntax:Assert.assertFalse(condition);</a:t>
            </a:r>
          </a:p>
          <a:p>
            <a:r>
              <a:rPr lang="en-IN" altLang="en-US" sz="1600"/>
              <a:t>   5. assertNull</a:t>
            </a:r>
          </a:p>
          <a:p>
            <a:r>
              <a:rPr lang="en-IN" altLang="en-US" sz="1600"/>
              <a:t>              syntax:Assert.assertNull(object)</a:t>
            </a:r>
          </a:p>
          <a:p>
            <a:r>
              <a:rPr lang="en-IN" altLang="en-US" sz="1600"/>
              <a:t>   6.assertNotNull</a:t>
            </a:r>
          </a:p>
          <a:p>
            <a:r>
              <a:rPr lang="en-IN" altLang="en-US" sz="1600"/>
              <a:t>               syntax:Assert.assertNotNull(object)</a:t>
            </a:r>
          </a:p>
        </p:txBody>
      </p:sp>
    </p:spTree>
    <p:extLst>
      <p:ext uri="{BB962C8B-B14F-4D97-AF65-F5344CB8AC3E}">
        <p14:creationId xmlns:p14="http://schemas.microsoft.com/office/powerpoint/2010/main" val="109959668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pic>
        <p:nvPicPr>
          <p:cNvPr id="229" name="Google Shape;229;p25"/>
          <p:cNvPicPr preferRelativeResize="0"/>
          <p:nvPr/>
        </p:nvPicPr>
        <p:blipFill rotWithShape="1">
          <a:blip r:embed="rId3"/>
          <a:srcRect/>
          <a:stretch>
            <a:fillRect/>
          </a:stretch>
        </p:blipFill>
        <p:spPr>
          <a:xfrm rot="-6290961">
            <a:off x="-1968879" y="3277793"/>
            <a:ext cx="3937758" cy="3731413"/>
          </a:xfrm>
          <a:prstGeom prst="rect">
            <a:avLst/>
          </a:prstGeom>
          <a:noFill/>
          <a:ln>
            <a:noFill/>
          </a:ln>
        </p:spPr>
      </p:pic>
      <p:pic>
        <p:nvPicPr>
          <p:cNvPr id="230" name="Google Shape;230;p25"/>
          <p:cNvPicPr preferRelativeResize="0"/>
          <p:nvPr/>
        </p:nvPicPr>
        <p:blipFill rotWithShape="1">
          <a:blip r:embed="rId3"/>
          <a:srcRect/>
          <a:stretch>
            <a:fillRect/>
          </a:stretch>
        </p:blipFill>
        <p:spPr>
          <a:xfrm rot="10232542">
            <a:off x="-1525971" y="-2148687"/>
            <a:ext cx="3937757" cy="3731411"/>
          </a:xfrm>
          <a:prstGeom prst="rect">
            <a:avLst/>
          </a:prstGeom>
          <a:noFill/>
          <a:ln>
            <a:noFill/>
          </a:ln>
        </p:spPr>
      </p:pic>
      <p:sp>
        <p:nvSpPr>
          <p:cNvPr id="2" name="TextBox 1"/>
          <p:cNvSpPr txBox="1"/>
          <p:nvPr/>
        </p:nvSpPr>
        <p:spPr>
          <a:xfrm>
            <a:off x="2870421" y="310101"/>
            <a:ext cx="3581987" cy="461665"/>
          </a:xfrm>
          <a:prstGeom prst="rect">
            <a:avLst/>
          </a:prstGeom>
          <a:noFill/>
        </p:spPr>
        <p:txBody>
          <a:bodyPr wrap="square" rtlCol="0">
            <a:spAutoFit/>
          </a:bodyPr>
          <a:lstStyle/>
          <a:p>
            <a:pPr algn="ctr"/>
            <a:r>
              <a:rPr lang="en-US" sz="2400" b="1" dirty="0">
                <a:latin typeface="Times New Roman" panose="02020603050405020304" pitchFamily="18" charset="0"/>
                <a:cs typeface="Times New Roman" panose="02020603050405020304" pitchFamily="18" charset="0"/>
              </a:rPr>
              <a:t>Logs</a:t>
            </a:r>
            <a:endParaRPr lang="en-IN" sz="2400" b="1" dirty="0">
              <a:latin typeface="Times New Roman" panose="02020603050405020304" pitchFamily="18" charset="0"/>
              <a:cs typeface="Times New Roman" panose="02020603050405020304" pitchFamily="18" charset="0"/>
            </a:endParaRPr>
          </a:p>
        </p:txBody>
      </p:sp>
      <p:sp>
        <p:nvSpPr>
          <p:cNvPr id="3" name="Text Box 2"/>
          <p:cNvSpPr txBox="1"/>
          <p:nvPr/>
        </p:nvSpPr>
        <p:spPr>
          <a:xfrm>
            <a:off x="1093470" y="999490"/>
            <a:ext cx="6989445" cy="3027680"/>
          </a:xfrm>
          <a:prstGeom prst="rect">
            <a:avLst/>
          </a:prstGeom>
          <a:noFill/>
        </p:spPr>
        <p:txBody>
          <a:bodyPr wrap="square" rtlCol="0">
            <a:noAutofit/>
          </a:bodyPr>
          <a:lstStyle/>
          <a:p>
            <a:pPr marL="285750" indent="-285750">
              <a:buFont typeface="Arial" panose="020B0604020202020204" pitchFamily="34" charset="0"/>
              <a:buChar char="•"/>
            </a:pPr>
            <a:r>
              <a:rPr lang="en-IN" altLang="en-US" sz="1600" dirty="0"/>
              <a:t>In Selenium WebDriver Page  Object Model </a:t>
            </a:r>
            <a:r>
              <a:rPr lang="en-IN" altLang="en-US" sz="1600" dirty="0" err="1"/>
              <a:t>framework,logging</a:t>
            </a:r>
            <a:r>
              <a:rPr lang="en-IN" altLang="en-US" sz="1600" dirty="0"/>
              <a:t> is crucial for capturing information about the test execution process.</a:t>
            </a:r>
          </a:p>
          <a:p>
            <a:pPr marL="285750" indent="-285750">
              <a:buFont typeface="Arial" panose="020B0604020202020204" pitchFamily="34" charset="0"/>
              <a:buChar char="•"/>
            </a:pPr>
            <a:endParaRPr lang="en-IN" altLang="en-US" sz="1600" dirty="0"/>
          </a:p>
          <a:p>
            <a:pPr marL="285750" indent="-285750">
              <a:buFont typeface="Arial" panose="020B0604020202020204" pitchFamily="34" charset="0"/>
              <a:buChar char="•"/>
            </a:pPr>
            <a:r>
              <a:rPr lang="en-IN" altLang="en-US" sz="1600" dirty="0"/>
              <a:t>And also identifying issues and debugging .</a:t>
            </a:r>
          </a:p>
          <a:p>
            <a:pPr marL="285750" indent="-285750">
              <a:buFont typeface="Arial" panose="020B0604020202020204" pitchFamily="34" charset="0"/>
              <a:buChar char="•"/>
            </a:pPr>
            <a:endParaRPr lang="en-IN" altLang="en-US" sz="1600" dirty="0"/>
          </a:p>
          <a:p>
            <a:pPr marL="285750" indent="-285750">
              <a:buFont typeface="Arial" panose="020B0604020202020204" pitchFamily="34" charset="0"/>
              <a:buChar char="•"/>
            </a:pPr>
            <a:r>
              <a:rPr lang="en-IN" altLang="en-US" sz="1600" dirty="0"/>
              <a:t>Uses of Log in Selenium WebDriver POM framework:</a:t>
            </a:r>
          </a:p>
          <a:p>
            <a:pPr marL="285750" indent="-285750">
              <a:buFont typeface="Arial" panose="020B0604020202020204" pitchFamily="34" charset="0"/>
              <a:buChar char="•"/>
            </a:pPr>
            <a:endParaRPr lang="en-IN" altLang="en-US" sz="1600" dirty="0"/>
          </a:p>
          <a:p>
            <a:pPr marL="285750" lvl="5" indent="-285750">
              <a:buFont typeface="Arial" panose="020B0604020202020204" pitchFamily="34" charset="0"/>
              <a:buChar char="•"/>
            </a:pPr>
            <a:r>
              <a:rPr lang="en-IN" altLang="en-US" sz="1600" dirty="0"/>
              <a:t>Debugging</a:t>
            </a:r>
          </a:p>
          <a:p>
            <a:pPr lvl="5"/>
            <a:endParaRPr lang="en-IN" altLang="en-US" sz="1600" dirty="0"/>
          </a:p>
          <a:p>
            <a:pPr marL="285750" lvl="3" indent="-285750">
              <a:buFont typeface="Arial" panose="020B0604020202020204" pitchFamily="34" charset="0"/>
              <a:buChar char="•"/>
            </a:pPr>
            <a:r>
              <a:rPr lang="en-IN" altLang="en-US" sz="1600" dirty="0"/>
              <a:t>Troubleshooting</a:t>
            </a:r>
          </a:p>
          <a:p>
            <a:pPr lvl="3"/>
            <a:endParaRPr lang="en-IN" altLang="en-US" sz="1600" dirty="0"/>
          </a:p>
          <a:p>
            <a:pPr marL="285750" lvl="3" indent="-285750">
              <a:buFont typeface="Arial" panose="020B0604020202020204" pitchFamily="34" charset="0"/>
              <a:buChar char="•"/>
            </a:pPr>
            <a:r>
              <a:rPr lang="en-IN" altLang="en-US" sz="1600" dirty="0"/>
              <a:t>Performance Analysis</a:t>
            </a:r>
          </a:p>
          <a:p>
            <a:endParaRPr lang="en-IN" altLang="en-US" sz="1600" dirty="0"/>
          </a:p>
        </p:txBody>
      </p:sp>
    </p:spTree>
    <p:extLst>
      <p:ext uri="{BB962C8B-B14F-4D97-AF65-F5344CB8AC3E}">
        <p14:creationId xmlns:p14="http://schemas.microsoft.com/office/powerpoint/2010/main" val="353261503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pic>
        <p:nvPicPr>
          <p:cNvPr id="229" name="Google Shape;229;p25"/>
          <p:cNvPicPr preferRelativeResize="0"/>
          <p:nvPr/>
        </p:nvPicPr>
        <p:blipFill rotWithShape="1">
          <a:blip r:embed="rId3"/>
          <a:srcRect/>
          <a:stretch>
            <a:fillRect/>
          </a:stretch>
        </p:blipFill>
        <p:spPr>
          <a:xfrm rot="-6290961">
            <a:off x="-1968879" y="3277793"/>
            <a:ext cx="3937758" cy="3731413"/>
          </a:xfrm>
          <a:prstGeom prst="rect">
            <a:avLst/>
          </a:prstGeom>
          <a:noFill/>
          <a:ln>
            <a:noFill/>
          </a:ln>
        </p:spPr>
      </p:pic>
      <p:pic>
        <p:nvPicPr>
          <p:cNvPr id="230" name="Google Shape;230;p25"/>
          <p:cNvPicPr preferRelativeResize="0"/>
          <p:nvPr/>
        </p:nvPicPr>
        <p:blipFill rotWithShape="1">
          <a:blip r:embed="rId3"/>
          <a:srcRect/>
          <a:stretch>
            <a:fillRect/>
          </a:stretch>
        </p:blipFill>
        <p:spPr>
          <a:xfrm rot="10232542">
            <a:off x="-1525971" y="-2148687"/>
            <a:ext cx="3937757" cy="3731411"/>
          </a:xfrm>
          <a:prstGeom prst="rect">
            <a:avLst/>
          </a:prstGeom>
          <a:noFill/>
          <a:ln>
            <a:noFill/>
          </a:ln>
        </p:spPr>
      </p:pic>
      <p:sp>
        <p:nvSpPr>
          <p:cNvPr id="2" name="TextBox 1"/>
          <p:cNvSpPr txBox="1"/>
          <p:nvPr/>
        </p:nvSpPr>
        <p:spPr>
          <a:xfrm>
            <a:off x="2870421" y="310101"/>
            <a:ext cx="3581987" cy="461665"/>
          </a:xfrm>
          <a:prstGeom prst="rect">
            <a:avLst/>
          </a:prstGeom>
          <a:noFill/>
        </p:spPr>
        <p:txBody>
          <a:bodyPr wrap="square" rtlCol="0">
            <a:spAutoFit/>
          </a:bodyPr>
          <a:lstStyle/>
          <a:p>
            <a:pPr algn="ctr"/>
            <a:r>
              <a:rPr lang="en-US" sz="2400" b="1" dirty="0">
                <a:latin typeface="Times New Roman" panose="02020603050405020304" pitchFamily="18" charset="0"/>
                <a:cs typeface="Times New Roman" panose="02020603050405020304" pitchFamily="18" charset="0"/>
              </a:rPr>
              <a:t>Jira</a:t>
            </a:r>
            <a:endParaRPr lang="en-IN" sz="2400" b="1" dirty="0">
              <a:latin typeface="Times New Roman" panose="02020603050405020304" pitchFamily="18" charset="0"/>
              <a:cs typeface="Times New Roman" panose="02020603050405020304" pitchFamily="18" charset="0"/>
            </a:endParaRPr>
          </a:p>
        </p:txBody>
      </p:sp>
      <p:sp>
        <p:nvSpPr>
          <p:cNvPr id="3" name="Text Box 2"/>
          <p:cNvSpPr txBox="1"/>
          <p:nvPr/>
        </p:nvSpPr>
        <p:spPr>
          <a:xfrm>
            <a:off x="502920" y="912368"/>
            <a:ext cx="8450580" cy="3921031"/>
          </a:xfrm>
          <a:prstGeom prst="rect">
            <a:avLst/>
          </a:prstGeom>
          <a:noFill/>
        </p:spPr>
        <p:txBody>
          <a:bodyPr wrap="square" rtlCol="0">
            <a:noAutofit/>
          </a:bodyPr>
          <a:lstStyle/>
          <a:p>
            <a:pPr marL="342900" indent="-342900">
              <a:buFont typeface="Arial" panose="020B0604020202020204" pitchFamily="34" charset="0"/>
              <a:buChar char="•"/>
            </a:pPr>
            <a:r>
              <a:rPr lang="en-US" sz="2000" b="0" i="0" dirty="0">
                <a:solidFill>
                  <a:schemeClr val="tx1"/>
                </a:solidFill>
                <a:effectLst/>
                <a:latin typeface="Times New Roman" panose="02020603050405020304" pitchFamily="18" charset="0"/>
                <a:cs typeface="Times New Roman" panose="02020603050405020304" pitchFamily="18" charset="0"/>
              </a:rPr>
              <a:t>JIRA is a project management software developed by the Australian company Atlassian. </a:t>
            </a:r>
          </a:p>
          <a:p>
            <a:pPr marL="342900" indent="-342900">
              <a:buFont typeface="Arial" panose="020B0604020202020204" pitchFamily="34" charset="0"/>
              <a:buChar char="•"/>
            </a:pPr>
            <a:r>
              <a:rPr lang="en-US" sz="2000" b="0" i="0" dirty="0">
                <a:solidFill>
                  <a:schemeClr val="tx1"/>
                </a:solidFill>
                <a:effectLst/>
                <a:latin typeface="Times New Roman" panose="02020603050405020304" pitchFamily="18" charset="0"/>
                <a:cs typeface="Times New Roman" panose="02020603050405020304" pitchFamily="18" charset="0"/>
              </a:rPr>
              <a:t>The word JIRA is derived from the Japanese word ‘Gojira’, meaning Godzilla. </a:t>
            </a:r>
          </a:p>
          <a:p>
            <a:pPr marL="342900" indent="-342900">
              <a:buFont typeface="Arial" panose="020B0604020202020204" pitchFamily="34" charset="0"/>
              <a:buChar char="•"/>
            </a:pPr>
            <a:r>
              <a:rPr lang="en-US" sz="2000" b="0" i="0" dirty="0">
                <a:solidFill>
                  <a:schemeClr val="tx1"/>
                </a:solidFill>
                <a:effectLst/>
                <a:latin typeface="Times New Roman" panose="02020603050405020304" pitchFamily="18" charset="0"/>
                <a:cs typeface="Times New Roman" panose="02020603050405020304" pitchFamily="18" charset="0"/>
              </a:rPr>
              <a:t>The software is based on agile methodology. </a:t>
            </a:r>
          </a:p>
          <a:p>
            <a:pPr marL="342900" indent="-342900">
              <a:buFont typeface="Arial" panose="020B0604020202020204" pitchFamily="34" charset="0"/>
              <a:buChar char="•"/>
            </a:pPr>
            <a:r>
              <a:rPr lang="en-US" sz="2000" b="0" i="0" dirty="0">
                <a:solidFill>
                  <a:schemeClr val="tx1"/>
                </a:solidFill>
                <a:effectLst/>
                <a:latin typeface="Times New Roman" panose="02020603050405020304" pitchFamily="18" charset="0"/>
                <a:cs typeface="Times New Roman" panose="02020603050405020304" pitchFamily="18" charset="0"/>
              </a:rPr>
              <a:t>If you’re wondering what is </a:t>
            </a:r>
            <a:r>
              <a:rPr lang="en-US" sz="2000" b="0" i="0" dirty="0" err="1">
                <a:solidFill>
                  <a:schemeClr val="tx1"/>
                </a:solidFill>
                <a:effectLst/>
                <a:latin typeface="Times New Roman" panose="02020603050405020304" pitchFamily="18" charset="0"/>
                <a:cs typeface="Times New Roman" panose="02020603050405020304" pitchFamily="18" charset="0"/>
              </a:rPr>
              <a:t>jira</a:t>
            </a:r>
            <a:r>
              <a:rPr lang="en-US" sz="2000" b="0" i="0" dirty="0">
                <a:solidFill>
                  <a:schemeClr val="tx1"/>
                </a:solidFill>
                <a:effectLst/>
                <a:latin typeface="Times New Roman" panose="02020603050405020304" pitchFamily="18" charset="0"/>
                <a:cs typeface="Times New Roman" panose="02020603050405020304" pitchFamily="18" charset="0"/>
              </a:rPr>
              <a:t> used for, the answer is multiple purposes – bug tracking, issue tracking, and project management. </a:t>
            </a:r>
          </a:p>
          <a:p>
            <a:pPr marL="342900" indent="-342900">
              <a:buFont typeface="Arial" panose="020B0604020202020204" pitchFamily="34" charset="0"/>
              <a:buChar char="•"/>
            </a:pPr>
            <a:r>
              <a:rPr lang="en-US" sz="2000" b="0" i="0" dirty="0">
                <a:solidFill>
                  <a:schemeClr val="tx1"/>
                </a:solidFill>
                <a:effectLst/>
                <a:latin typeface="Times New Roman" panose="02020603050405020304" pitchFamily="18" charset="0"/>
                <a:cs typeface="Times New Roman" panose="02020603050405020304" pitchFamily="18" charset="0"/>
              </a:rPr>
              <a:t>Many businesses also use JIRA software in non-standard ways as warehouse automation tool, document flow, expenses optimization, and others.</a:t>
            </a:r>
            <a:endParaRPr lang="en-IN" altLang="en-US" sz="20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7555707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pic>
        <p:nvPicPr>
          <p:cNvPr id="229" name="Google Shape;229;p25"/>
          <p:cNvPicPr preferRelativeResize="0"/>
          <p:nvPr/>
        </p:nvPicPr>
        <p:blipFill rotWithShape="1">
          <a:blip r:embed="rId3">
            <a:alphaModFix/>
          </a:blip>
          <a:srcRect/>
          <a:stretch/>
        </p:blipFill>
        <p:spPr>
          <a:xfrm rot="-6290961">
            <a:off x="-1701818" y="3340857"/>
            <a:ext cx="3937758" cy="3731413"/>
          </a:xfrm>
          <a:prstGeom prst="rect">
            <a:avLst/>
          </a:prstGeom>
          <a:noFill/>
          <a:ln>
            <a:noFill/>
          </a:ln>
        </p:spPr>
      </p:pic>
      <p:pic>
        <p:nvPicPr>
          <p:cNvPr id="230" name="Google Shape;230;p25"/>
          <p:cNvPicPr preferRelativeResize="0"/>
          <p:nvPr/>
        </p:nvPicPr>
        <p:blipFill rotWithShape="1">
          <a:blip r:embed="rId3">
            <a:alphaModFix/>
          </a:blip>
          <a:srcRect/>
          <a:stretch/>
        </p:blipFill>
        <p:spPr>
          <a:xfrm rot="10232542">
            <a:off x="-1701817" y="-1865706"/>
            <a:ext cx="3937757" cy="3731411"/>
          </a:xfrm>
          <a:prstGeom prst="rect">
            <a:avLst/>
          </a:prstGeom>
          <a:noFill/>
          <a:ln>
            <a:noFill/>
          </a:ln>
        </p:spPr>
      </p:pic>
      <p:sp>
        <p:nvSpPr>
          <p:cNvPr id="2" name="TextBox 1">
            <a:extLst>
              <a:ext uri="{FF2B5EF4-FFF2-40B4-BE49-F238E27FC236}">
                <a16:creationId xmlns:a16="http://schemas.microsoft.com/office/drawing/2014/main" id="{A974C919-0DBD-BD5D-3AAF-0DF8A4ADD830}"/>
              </a:ext>
            </a:extLst>
          </p:cNvPr>
          <p:cNvSpPr txBox="1"/>
          <p:nvPr/>
        </p:nvSpPr>
        <p:spPr>
          <a:xfrm>
            <a:off x="2300484" y="220160"/>
            <a:ext cx="5148264" cy="830997"/>
          </a:xfrm>
          <a:prstGeom prst="rect">
            <a:avLst/>
          </a:prstGeom>
          <a:noFill/>
        </p:spPr>
        <p:txBody>
          <a:bodyPr wrap="square" rtlCol="0">
            <a:spAutoFit/>
          </a:bodyPr>
          <a:lstStyle/>
          <a:p>
            <a:pPr algn="ctr"/>
            <a:r>
              <a:rPr lang="en-US" sz="2400" b="1" dirty="0">
                <a:latin typeface="Times New Roman" panose="02020603050405020304" pitchFamily="18" charset="0"/>
                <a:cs typeface="Times New Roman" panose="02020603050405020304" pitchFamily="18" charset="0"/>
              </a:rPr>
              <a:t>Jira Dashboard Screenshots</a:t>
            </a:r>
          </a:p>
          <a:p>
            <a:pPr algn="ctr"/>
            <a:endParaRPr lang="en-IN" sz="2400" b="1"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031CE720-B133-ED6A-5163-489F94BB1BBC}"/>
              </a:ext>
            </a:extLst>
          </p:cNvPr>
          <p:cNvPicPr>
            <a:picLocks noChangeAspect="1"/>
          </p:cNvPicPr>
          <p:nvPr/>
        </p:nvPicPr>
        <p:blipFill>
          <a:blip r:embed="rId4"/>
          <a:stretch>
            <a:fillRect/>
          </a:stretch>
        </p:blipFill>
        <p:spPr>
          <a:xfrm>
            <a:off x="205740" y="800051"/>
            <a:ext cx="8801100" cy="4123289"/>
          </a:xfrm>
          <a:prstGeom prst="rect">
            <a:avLst/>
          </a:prstGeom>
        </p:spPr>
      </p:pic>
    </p:spTree>
    <p:extLst>
      <p:ext uri="{BB962C8B-B14F-4D97-AF65-F5344CB8AC3E}">
        <p14:creationId xmlns:p14="http://schemas.microsoft.com/office/powerpoint/2010/main" val="26564802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pic>
        <p:nvPicPr>
          <p:cNvPr id="229" name="Google Shape;229;p25"/>
          <p:cNvPicPr preferRelativeResize="0"/>
          <p:nvPr/>
        </p:nvPicPr>
        <p:blipFill rotWithShape="1">
          <a:blip r:embed="rId3">
            <a:alphaModFix/>
          </a:blip>
          <a:srcRect/>
          <a:stretch/>
        </p:blipFill>
        <p:spPr>
          <a:xfrm rot="-6290961">
            <a:off x="-1968879" y="3277793"/>
            <a:ext cx="3937758" cy="3731413"/>
          </a:xfrm>
          <a:prstGeom prst="rect">
            <a:avLst/>
          </a:prstGeom>
          <a:noFill/>
          <a:ln>
            <a:noFill/>
          </a:ln>
        </p:spPr>
      </p:pic>
      <p:pic>
        <p:nvPicPr>
          <p:cNvPr id="230" name="Google Shape;230;p25"/>
          <p:cNvPicPr preferRelativeResize="0"/>
          <p:nvPr/>
        </p:nvPicPr>
        <p:blipFill rotWithShape="1">
          <a:blip r:embed="rId3">
            <a:alphaModFix/>
          </a:blip>
          <a:srcRect/>
          <a:stretch/>
        </p:blipFill>
        <p:spPr>
          <a:xfrm rot="10232542">
            <a:off x="-1525971" y="-2148687"/>
            <a:ext cx="3937757" cy="3731411"/>
          </a:xfrm>
          <a:prstGeom prst="rect">
            <a:avLst/>
          </a:prstGeom>
          <a:noFill/>
          <a:ln>
            <a:noFill/>
          </a:ln>
        </p:spPr>
      </p:pic>
      <p:sp>
        <p:nvSpPr>
          <p:cNvPr id="2" name="TextBox 1">
            <a:extLst>
              <a:ext uri="{FF2B5EF4-FFF2-40B4-BE49-F238E27FC236}">
                <a16:creationId xmlns:a16="http://schemas.microsoft.com/office/drawing/2014/main" id="{A974C919-0DBD-BD5D-3AAF-0DF8A4ADD830}"/>
              </a:ext>
            </a:extLst>
          </p:cNvPr>
          <p:cNvSpPr txBox="1"/>
          <p:nvPr/>
        </p:nvSpPr>
        <p:spPr>
          <a:xfrm>
            <a:off x="2870421" y="310101"/>
            <a:ext cx="3581987" cy="830997"/>
          </a:xfrm>
          <a:prstGeom prst="rect">
            <a:avLst/>
          </a:prstGeom>
          <a:noFill/>
        </p:spPr>
        <p:txBody>
          <a:bodyPr wrap="square" rtlCol="0">
            <a:spAutoFit/>
          </a:bodyPr>
          <a:lstStyle/>
          <a:p>
            <a:pPr algn="ctr"/>
            <a:r>
              <a:rPr lang="en-US" sz="2400" b="1" dirty="0">
                <a:latin typeface="Times New Roman" panose="02020603050405020304" pitchFamily="18" charset="0"/>
                <a:cs typeface="Times New Roman" panose="02020603050405020304" pitchFamily="18" charset="0"/>
              </a:rPr>
              <a:t>Conclusion</a:t>
            </a:r>
          </a:p>
          <a:p>
            <a:pPr algn="ctr"/>
            <a:endParaRPr lang="en-IN" sz="2400" b="1"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C84BC74C-2B86-85F1-E984-AD5F1B6F54E3}"/>
              </a:ext>
            </a:extLst>
          </p:cNvPr>
          <p:cNvSpPr txBox="1"/>
          <p:nvPr/>
        </p:nvSpPr>
        <p:spPr>
          <a:xfrm>
            <a:off x="349859" y="1390958"/>
            <a:ext cx="5740842" cy="2308324"/>
          </a:xfrm>
          <a:prstGeom prst="rect">
            <a:avLst/>
          </a:prstGeom>
          <a:noFill/>
        </p:spPr>
        <p:txBody>
          <a:bodyPr wrap="square" rtlCol="0">
            <a:spAutoFit/>
          </a:bodyPr>
          <a:lstStyle/>
          <a:p>
            <a:r>
              <a:rPr lang="en-US" sz="1800" b="0" i="0" dirty="0">
                <a:solidFill>
                  <a:schemeClr val="tx1"/>
                </a:solidFill>
                <a:effectLst/>
                <a:latin typeface="Times New Roman" panose="02020603050405020304" pitchFamily="18" charset="0"/>
                <a:cs typeface="Times New Roman" panose="02020603050405020304" pitchFamily="18" charset="0"/>
              </a:rPr>
              <a:t>In conclusion, automation testing is a critical component of any software development process. It ensures the quality and reliability of applications while reducing the time and effort required to perform manual testing. With the right tools and approach, organizations can improve the speed and accuracy of their testing, catch bugs earlier in the development cycle, and ultimately deliver better products to their customers.</a:t>
            </a:r>
            <a:endParaRPr lang="en-IN" sz="1800" dirty="0">
              <a:solidFill>
                <a:schemeClr val="tx1"/>
              </a:solidFill>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A8500EA2-D93C-4E7F-FAD4-A824927866D4}"/>
              </a:ext>
            </a:extLst>
          </p:cNvPr>
          <p:cNvPicPr>
            <a:picLocks noChangeAspect="1"/>
          </p:cNvPicPr>
          <p:nvPr/>
        </p:nvPicPr>
        <p:blipFill>
          <a:blip r:embed="rId4"/>
          <a:stretch>
            <a:fillRect/>
          </a:stretch>
        </p:blipFill>
        <p:spPr>
          <a:xfrm>
            <a:off x="5923721" y="746578"/>
            <a:ext cx="3124863" cy="4031311"/>
          </a:xfrm>
          <a:prstGeom prst="rect">
            <a:avLst/>
          </a:prstGeom>
        </p:spPr>
      </p:pic>
    </p:spTree>
    <p:extLst>
      <p:ext uri="{BB962C8B-B14F-4D97-AF65-F5344CB8AC3E}">
        <p14:creationId xmlns:p14="http://schemas.microsoft.com/office/powerpoint/2010/main" val="280646108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pic>
        <p:nvPicPr>
          <p:cNvPr id="243" name="Google Shape;243;p26"/>
          <p:cNvPicPr preferRelativeResize="0"/>
          <p:nvPr/>
        </p:nvPicPr>
        <p:blipFill rotWithShape="1">
          <a:blip r:embed="rId3">
            <a:alphaModFix/>
          </a:blip>
          <a:srcRect/>
          <a:stretch/>
        </p:blipFill>
        <p:spPr>
          <a:xfrm rot="-2250526">
            <a:off x="-1279998" y="4130286"/>
            <a:ext cx="3937757" cy="3731412"/>
          </a:xfrm>
          <a:prstGeom prst="rect">
            <a:avLst/>
          </a:prstGeom>
          <a:noFill/>
          <a:ln>
            <a:noFill/>
          </a:ln>
        </p:spPr>
      </p:pic>
      <p:pic>
        <p:nvPicPr>
          <p:cNvPr id="244" name="Google Shape;244;p26"/>
          <p:cNvPicPr preferRelativeResize="0"/>
          <p:nvPr/>
        </p:nvPicPr>
        <p:blipFill rotWithShape="1">
          <a:blip r:embed="rId3">
            <a:alphaModFix/>
          </a:blip>
          <a:srcRect/>
          <a:stretch/>
        </p:blipFill>
        <p:spPr>
          <a:xfrm rot="-10443061">
            <a:off x="-1811764" y="-2740464"/>
            <a:ext cx="3937756" cy="3731411"/>
          </a:xfrm>
          <a:prstGeom prst="rect">
            <a:avLst/>
          </a:prstGeom>
          <a:noFill/>
          <a:ln>
            <a:noFill/>
          </a:ln>
        </p:spPr>
      </p:pic>
      <p:sp>
        <p:nvSpPr>
          <p:cNvPr id="245" name="Google Shape;245;p26"/>
          <p:cNvSpPr txBox="1"/>
          <p:nvPr/>
        </p:nvSpPr>
        <p:spPr>
          <a:xfrm>
            <a:off x="1443650" y="2096388"/>
            <a:ext cx="3584400" cy="950700"/>
          </a:xfrm>
          <a:prstGeom prst="rect">
            <a:avLst/>
          </a:prstGeom>
          <a:noFill/>
          <a:ln>
            <a:noFill/>
          </a:ln>
        </p:spPr>
        <p:txBody>
          <a:bodyPr spcFirstLastPara="1" wrap="square" lIns="91425" tIns="91425" rIns="91425" bIns="91425" anchor="t" anchorCtr="0">
            <a:normAutofit/>
          </a:bodyPr>
          <a:lstStyle/>
          <a:p>
            <a:pPr marL="0" marR="0" lvl="0" indent="0" algn="l" rtl="0">
              <a:lnSpc>
                <a:spcPct val="100000"/>
              </a:lnSpc>
              <a:spcBef>
                <a:spcPts val="0"/>
              </a:spcBef>
              <a:spcAft>
                <a:spcPts val="0"/>
              </a:spcAft>
              <a:buClr>
                <a:srgbClr val="000000"/>
              </a:buClr>
              <a:buSzPts val="4200"/>
              <a:buFont typeface="Arial"/>
              <a:buNone/>
            </a:pPr>
            <a:r>
              <a:rPr lang="en" sz="4200" b="1" i="0" u="none" strike="noStrike" cap="none">
                <a:solidFill>
                  <a:srgbClr val="000000"/>
                </a:solidFill>
                <a:latin typeface="Poppins"/>
                <a:ea typeface="Poppins"/>
                <a:cs typeface="Poppins"/>
                <a:sym typeface="Poppins"/>
              </a:rPr>
              <a:t>Thank You</a:t>
            </a:r>
            <a:r>
              <a:rPr lang="en" sz="4200" b="1" i="0" u="none" strike="noStrike" cap="none">
                <a:solidFill>
                  <a:srgbClr val="5AE4A7"/>
                </a:solidFill>
                <a:latin typeface="Poppins"/>
                <a:ea typeface="Poppins"/>
                <a:cs typeface="Poppins"/>
                <a:sym typeface="Poppins"/>
              </a:rPr>
              <a:t>!</a:t>
            </a:r>
            <a:endParaRPr sz="4200" b="1" i="0" u="none" strike="noStrike" cap="none">
              <a:solidFill>
                <a:srgbClr val="5AE4A7"/>
              </a:solidFill>
              <a:latin typeface="Poppins"/>
              <a:ea typeface="Poppins"/>
              <a:cs typeface="Poppins"/>
              <a:sym typeface="Poppins"/>
            </a:endParaRPr>
          </a:p>
        </p:txBody>
      </p:sp>
      <p:pic>
        <p:nvPicPr>
          <p:cNvPr id="246" name="Google Shape;246;p26"/>
          <p:cNvPicPr preferRelativeResize="0"/>
          <p:nvPr/>
        </p:nvPicPr>
        <p:blipFill rotWithShape="1">
          <a:blip r:embed="rId4">
            <a:alphaModFix/>
          </a:blip>
          <a:srcRect/>
          <a:stretch/>
        </p:blipFill>
        <p:spPr>
          <a:xfrm>
            <a:off x="5028050" y="866363"/>
            <a:ext cx="3410775" cy="3410775"/>
          </a:xfrm>
          <a:prstGeom prst="rect">
            <a:avLst/>
          </a:prstGeom>
          <a:noFill/>
          <a:ln>
            <a:noFill/>
          </a:ln>
        </p:spPr>
      </p:pic>
      <p:sp>
        <p:nvSpPr>
          <p:cNvPr id="247" name="Google Shape;247;p26"/>
          <p:cNvSpPr/>
          <p:nvPr/>
        </p:nvSpPr>
        <p:spPr>
          <a:xfrm rot="670843">
            <a:off x="1889080" y="2791472"/>
            <a:ext cx="2312427" cy="470940"/>
          </a:xfrm>
          <a:custGeom>
            <a:avLst/>
            <a:gdLst/>
            <a:ahLst/>
            <a:cxnLst/>
            <a:rect l="l" t="t" r="r" b="b"/>
            <a:pathLst>
              <a:path w="92499" h="18838" extrusionOk="0">
                <a:moveTo>
                  <a:pt x="0" y="18838"/>
                </a:moveTo>
                <a:cubicBezTo>
                  <a:pt x="28857" y="6293"/>
                  <a:pt x="61033" y="0"/>
                  <a:pt x="92499" y="0"/>
                </a:cubicBezTo>
              </a:path>
            </a:pathLst>
          </a:custGeom>
          <a:noFill/>
          <a:ln w="19050" cap="flat" cmpd="sng">
            <a:solidFill>
              <a:srgbClr val="5AE4A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pic>
        <p:nvPicPr>
          <p:cNvPr id="99" name="Google Shape;99;p17"/>
          <p:cNvPicPr preferRelativeResize="0"/>
          <p:nvPr/>
        </p:nvPicPr>
        <p:blipFill rotWithShape="1">
          <a:blip r:embed="rId3">
            <a:alphaModFix/>
          </a:blip>
          <a:srcRect/>
          <a:stretch/>
        </p:blipFill>
        <p:spPr>
          <a:xfrm rot="10800000">
            <a:off x="-2197244" y="2780969"/>
            <a:ext cx="3937757" cy="3731412"/>
          </a:xfrm>
          <a:prstGeom prst="rect">
            <a:avLst/>
          </a:prstGeom>
          <a:noFill/>
          <a:ln>
            <a:noFill/>
          </a:ln>
        </p:spPr>
      </p:pic>
      <p:pic>
        <p:nvPicPr>
          <p:cNvPr id="100" name="Google Shape;100;p17"/>
          <p:cNvPicPr preferRelativeResize="0"/>
          <p:nvPr/>
        </p:nvPicPr>
        <p:blipFill rotWithShape="1">
          <a:blip r:embed="rId3">
            <a:alphaModFix/>
          </a:blip>
          <a:srcRect/>
          <a:stretch/>
        </p:blipFill>
        <p:spPr>
          <a:xfrm rot="10800000">
            <a:off x="-1176880" y="-2577377"/>
            <a:ext cx="3937758" cy="3731413"/>
          </a:xfrm>
          <a:prstGeom prst="rect">
            <a:avLst/>
          </a:prstGeom>
          <a:noFill/>
          <a:ln>
            <a:noFill/>
          </a:ln>
        </p:spPr>
      </p:pic>
      <p:sp>
        <p:nvSpPr>
          <p:cNvPr id="101" name="Google Shape;101;p17"/>
          <p:cNvSpPr txBox="1"/>
          <p:nvPr/>
        </p:nvSpPr>
        <p:spPr>
          <a:xfrm>
            <a:off x="1740513" y="308613"/>
            <a:ext cx="2682600" cy="390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800" b="0" i="0" u="none" strike="noStrike" cap="none" dirty="0">
                <a:solidFill>
                  <a:srgbClr val="000000"/>
                </a:solidFill>
                <a:latin typeface="Times New Roman" panose="02020603050405020304" pitchFamily="18" charset="0"/>
                <a:ea typeface="Poppins SemiBold"/>
                <a:cs typeface="Times New Roman" panose="02020603050405020304" pitchFamily="18" charset="0"/>
                <a:sym typeface="Poppins SemiBold"/>
              </a:rPr>
              <a:t>Introduction</a:t>
            </a:r>
            <a:endParaRPr sz="2800" b="0" i="0" u="none" strike="noStrike" cap="none" dirty="0">
              <a:solidFill>
                <a:srgbClr val="000000"/>
              </a:solidFill>
              <a:latin typeface="Times New Roman" panose="02020603050405020304" pitchFamily="18" charset="0"/>
              <a:ea typeface="Poppins SemiBold"/>
              <a:cs typeface="Times New Roman" panose="02020603050405020304" pitchFamily="18" charset="0"/>
              <a:sym typeface="Poppins SemiBold"/>
            </a:endParaRPr>
          </a:p>
        </p:txBody>
      </p:sp>
      <p:grpSp>
        <p:nvGrpSpPr>
          <p:cNvPr id="115" name="Google Shape;115;p17"/>
          <p:cNvGrpSpPr/>
          <p:nvPr/>
        </p:nvGrpSpPr>
        <p:grpSpPr>
          <a:xfrm>
            <a:off x="8401100" y="4451675"/>
            <a:ext cx="390000" cy="390000"/>
            <a:chOff x="7710000" y="4530000"/>
            <a:chExt cx="390000" cy="390000"/>
          </a:xfrm>
        </p:grpSpPr>
        <p:sp>
          <p:nvSpPr>
            <p:cNvPr id="116" name="Google Shape;116;p17"/>
            <p:cNvSpPr/>
            <p:nvPr/>
          </p:nvSpPr>
          <p:spPr>
            <a:xfrm>
              <a:off x="7710000" y="4530000"/>
              <a:ext cx="390000" cy="390000"/>
            </a:xfrm>
            <a:prstGeom prst="ellipse">
              <a:avLst/>
            </a:prstGeom>
            <a:noFill/>
            <a:ln w="9525" cap="flat" cmpd="sng">
              <a:solidFill>
                <a:srgbClr val="5AE4A7"/>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 name="Google Shape;117;p17"/>
            <p:cNvSpPr txBox="1"/>
            <p:nvPr/>
          </p:nvSpPr>
          <p:spPr>
            <a:xfrm>
              <a:off x="7740150" y="4557900"/>
              <a:ext cx="329700" cy="334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000000"/>
                  </a:solidFill>
                  <a:latin typeface="Arial"/>
                  <a:ea typeface="Arial"/>
                  <a:cs typeface="Arial"/>
                  <a:sym typeface="Arial"/>
                </a:rPr>
                <a:t>02</a:t>
              </a:r>
              <a:endParaRPr sz="1000" b="0" i="0" u="none" strike="noStrike" cap="none">
                <a:solidFill>
                  <a:srgbClr val="000000"/>
                </a:solidFill>
                <a:latin typeface="Arial"/>
                <a:ea typeface="Arial"/>
                <a:cs typeface="Arial"/>
                <a:sym typeface="Arial"/>
              </a:endParaRPr>
            </a:p>
          </p:txBody>
        </p:sp>
      </p:grpSp>
      <p:sp>
        <p:nvSpPr>
          <p:cNvPr id="2" name="TextBox 1">
            <a:extLst>
              <a:ext uri="{FF2B5EF4-FFF2-40B4-BE49-F238E27FC236}">
                <a16:creationId xmlns:a16="http://schemas.microsoft.com/office/drawing/2014/main" id="{E04AD3D3-2694-5CD5-4627-83BB4DBA0172}"/>
              </a:ext>
            </a:extLst>
          </p:cNvPr>
          <p:cNvSpPr txBox="1"/>
          <p:nvPr/>
        </p:nvSpPr>
        <p:spPr>
          <a:xfrm>
            <a:off x="428574" y="1122485"/>
            <a:ext cx="5306478" cy="2677656"/>
          </a:xfrm>
          <a:prstGeom prst="rect">
            <a:avLst/>
          </a:prstGeom>
          <a:noFill/>
        </p:spPr>
        <p:txBody>
          <a:bodyPr wrap="square" rtlCol="0">
            <a:spAutoFit/>
          </a:bodyPr>
          <a:lstStyle/>
          <a:p>
            <a:pPr>
              <a:spcAft>
                <a:spcPts val="600"/>
              </a:spcAft>
            </a:pPr>
            <a:r>
              <a:rPr lang="en-US" sz="1800" b="0" i="0" dirty="0">
                <a:solidFill>
                  <a:srgbClr val="000000"/>
                </a:solidFill>
                <a:effectLst/>
                <a:latin typeface="Times New Roman" panose="02020603050405020304" pitchFamily="18" charset="0"/>
                <a:cs typeface="Times New Roman" panose="02020603050405020304" pitchFamily="18" charset="0"/>
              </a:rPr>
              <a:t>Website testing is an umbrella term for processes which test websites for unwanted defects and issues across a broad range of devices. It includes functionality, usability, accessibility and performance testing.</a:t>
            </a:r>
            <a:r>
              <a:rPr lang="en-US" sz="2400" b="0" i="0" dirty="0">
                <a:solidFill>
                  <a:srgbClr val="000000"/>
                </a:solidFill>
                <a:effectLst/>
                <a:latin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cs typeface="Times New Roman" panose="02020603050405020304" pitchFamily="18" charset="0"/>
              </a:rPr>
              <a:t>I</a:t>
            </a:r>
            <a:r>
              <a:rPr lang="en-US" sz="1800" b="0" i="0" dirty="0">
                <a:solidFill>
                  <a:srgbClr val="000000"/>
                </a:solidFill>
                <a:effectLst/>
                <a:latin typeface="Times New Roman" panose="02020603050405020304" pitchFamily="18" charset="0"/>
                <a:cs typeface="Times New Roman" panose="02020603050405020304" pitchFamily="18" charset="0"/>
              </a:rPr>
              <a:t>ssues are widely regarded as the ‘conversion killers’ of the online world. If your website’s functionality does not work as it should, if it crashes or throws up a 404 error or is hampered by slow load speeds, your visitors won’t hang around on your site</a:t>
            </a:r>
          </a:p>
        </p:txBody>
      </p:sp>
      <p:pic>
        <p:nvPicPr>
          <p:cNvPr id="4" name="Picture 3">
            <a:extLst>
              <a:ext uri="{FF2B5EF4-FFF2-40B4-BE49-F238E27FC236}">
                <a16:creationId xmlns:a16="http://schemas.microsoft.com/office/drawing/2014/main" id="{2AA541AF-7D20-9B3B-077A-91ACA8D303C5}"/>
              </a:ext>
            </a:extLst>
          </p:cNvPr>
          <p:cNvPicPr>
            <a:picLocks noChangeAspect="1"/>
          </p:cNvPicPr>
          <p:nvPr/>
        </p:nvPicPr>
        <p:blipFill>
          <a:blip r:embed="rId4"/>
          <a:stretch>
            <a:fillRect/>
          </a:stretch>
        </p:blipFill>
        <p:spPr>
          <a:xfrm>
            <a:off x="5271715" y="1224501"/>
            <a:ext cx="4263491" cy="4747553"/>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pic>
        <p:nvPicPr>
          <p:cNvPr id="122" name="Google Shape;122;p18"/>
          <p:cNvPicPr preferRelativeResize="0"/>
          <p:nvPr/>
        </p:nvPicPr>
        <p:blipFill rotWithShape="1">
          <a:blip r:embed="rId3">
            <a:alphaModFix/>
          </a:blip>
          <a:srcRect/>
          <a:stretch/>
        </p:blipFill>
        <p:spPr>
          <a:xfrm rot="4934268">
            <a:off x="-2214483" y="3053979"/>
            <a:ext cx="3937757" cy="3731412"/>
          </a:xfrm>
          <a:prstGeom prst="rect">
            <a:avLst/>
          </a:prstGeom>
          <a:noFill/>
          <a:ln>
            <a:noFill/>
          </a:ln>
        </p:spPr>
      </p:pic>
      <p:pic>
        <p:nvPicPr>
          <p:cNvPr id="123" name="Google Shape;123;p18"/>
          <p:cNvPicPr preferRelativeResize="0"/>
          <p:nvPr/>
        </p:nvPicPr>
        <p:blipFill rotWithShape="1">
          <a:blip r:embed="rId3">
            <a:alphaModFix/>
          </a:blip>
          <a:srcRect/>
          <a:stretch/>
        </p:blipFill>
        <p:spPr>
          <a:xfrm rot="-9655213">
            <a:off x="-2264468" y="-2561348"/>
            <a:ext cx="3937757" cy="3731411"/>
          </a:xfrm>
          <a:prstGeom prst="rect">
            <a:avLst/>
          </a:prstGeom>
          <a:noFill/>
          <a:ln>
            <a:noFill/>
          </a:ln>
        </p:spPr>
      </p:pic>
      <p:sp>
        <p:nvSpPr>
          <p:cNvPr id="124" name="Google Shape;124;p18"/>
          <p:cNvSpPr txBox="1"/>
          <p:nvPr/>
        </p:nvSpPr>
        <p:spPr>
          <a:xfrm>
            <a:off x="2087292" y="118000"/>
            <a:ext cx="2682600" cy="450747"/>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 sz="2000" dirty="0">
                <a:latin typeface="Poppins SemiBold"/>
                <a:ea typeface="Poppins SemiBold"/>
                <a:cs typeface="Poppins SemiBold"/>
                <a:sym typeface="Poppins SemiBold"/>
              </a:rPr>
              <a:t>Test Scenarios</a:t>
            </a:r>
            <a:endParaRPr sz="2000" b="0" i="0" u="none" strike="noStrike" cap="none" dirty="0">
              <a:solidFill>
                <a:srgbClr val="000000"/>
              </a:solidFill>
              <a:latin typeface="Poppins SemiBold"/>
              <a:ea typeface="Poppins SemiBold"/>
              <a:cs typeface="Poppins SemiBold"/>
              <a:sym typeface="Poppins SemiBold"/>
            </a:endParaRPr>
          </a:p>
        </p:txBody>
      </p:sp>
      <p:sp>
        <p:nvSpPr>
          <p:cNvPr id="2" name="TextBox 1">
            <a:extLst>
              <a:ext uri="{FF2B5EF4-FFF2-40B4-BE49-F238E27FC236}">
                <a16:creationId xmlns:a16="http://schemas.microsoft.com/office/drawing/2014/main" id="{4BF1634A-8391-AE51-DA5D-E06E03B82609}"/>
              </a:ext>
            </a:extLst>
          </p:cNvPr>
          <p:cNvSpPr txBox="1"/>
          <p:nvPr/>
        </p:nvSpPr>
        <p:spPr>
          <a:xfrm>
            <a:off x="554266" y="795423"/>
            <a:ext cx="8132534" cy="3016210"/>
          </a:xfrm>
          <a:prstGeom prst="rect">
            <a:avLst/>
          </a:prstGeom>
          <a:noFill/>
        </p:spPr>
        <p:txBody>
          <a:bodyPr wrap="square" rtlCol="0">
            <a:spAutoFit/>
          </a:bodyPr>
          <a:lstStyle/>
          <a:p>
            <a:pPr marL="342900" indent="-342900">
              <a:buFont typeface="+mj-lt"/>
              <a:buAutoNum type="arabicPeriod"/>
            </a:pPr>
            <a:r>
              <a:rPr lang="en-US" sz="1600" dirty="0">
                <a:latin typeface="Times New Roman" panose="02020603050405020304" pitchFamily="18" charset="0"/>
                <a:cs typeface="Times New Roman" panose="02020603050405020304" pitchFamily="18" charset="0"/>
              </a:rPr>
              <a:t>Navigate to the URL, click on the Register. Fill in the personal details to register. Validate the successful registration.</a:t>
            </a:r>
          </a:p>
          <a:p>
            <a:pPr marL="342900" indent="-342900">
              <a:buFont typeface="+mj-lt"/>
              <a:buAutoNum type="arabicPeriod"/>
            </a:pPr>
            <a:r>
              <a:rPr lang="en-US" sz="1600" dirty="0">
                <a:latin typeface="Times New Roman" panose="02020603050405020304" pitchFamily="18" charset="0"/>
                <a:cs typeface="Times New Roman" panose="02020603050405020304" pitchFamily="18" charset="0"/>
              </a:rPr>
              <a:t>Navigate to the URL, enter search keyword, and click the search button. Read the search keyword from excel sheet.</a:t>
            </a:r>
          </a:p>
          <a:p>
            <a:pPr marL="342900" indent="-342900">
              <a:buFont typeface="+mj-lt"/>
              <a:buAutoNum type="arabicPeriod"/>
            </a:pPr>
            <a:r>
              <a:rPr lang="en-US" sz="1600" dirty="0">
                <a:latin typeface="Times New Roman" panose="02020603050405020304" pitchFamily="18" charset="0"/>
                <a:cs typeface="Times New Roman" panose="02020603050405020304" pitchFamily="18" charset="0"/>
              </a:rPr>
              <a:t>Navigate to the URL, validate the community poll, with login, without login, poll for more than one time.</a:t>
            </a:r>
          </a:p>
          <a:p>
            <a:pPr marL="342900" indent="-342900">
              <a:buFont typeface="+mj-lt"/>
              <a:buAutoNum type="arabicPeriod"/>
            </a:pPr>
            <a:r>
              <a:rPr lang="en-US" sz="1600" dirty="0">
                <a:latin typeface="Times New Roman" panose="02020603050405020304" pitchFamily="18" charset="0"/>
                <a:cs typeface="Times New Roman" panose="02020603050405020304" pitchFamily="18" charset="0"/>
              </a:rPr>
              <a:t>Navigate to the URL, click on the book, confirm all the books having “</a:t>
            </a:r>
            <a:r>
              <a:rPr lang="en-US" sz="1600" dirty="0" err="1">
                <a:latin typeface="Times New Roman" panose="02020603050405020304" pitchFamily="18" charset="0"/>
                <a:cs typeface="Times New Roman" panose="02020603050405020304" pitchFamily="18" charset="0"/>
              </a:rPr>
              <a:t>AddToCart</a:t>
            </a:r>
            <a:r>
              <a:rPr lang="en-US" sz="1600" dirty="0">
                <a:latin typeface="Times New Roman" panose="02020603050405020304" pitchFamily="18" charset="0"/>
                <a:cs typeface="Times New Roman" panose="02020603050405020304" pitchFamily="18" charset="0"/>
              </a:rPr>
              <a:t>” button.</a:t>
            </a:r>
          </a:p>
          <a:p>
            <a:pPr marL="342900" indent="-342900">
              <a:buFont typeface="+mj-lt"/>
              <a:buAutoNum type="arabicPeriod"/>
            </a:pPr>
            <a:r>
              <a:rPr lang="en-US" sz="1600" dirty="0">
                <a:latin typeface="Times New Roman" panose="02020603050405020304" pitchFamily="18" charset="0"/>
                <a:cs typeface="Times New Roman" panose="02020603050405020304" pitchFamily="18" charset="0"/>
              </a:rPr>
              <a:t>Navigate to the URL ,click on the book, confirm all the books into cart. Validate the book is successfully added to the Cart.</a:t>
            </a:r>
          </a:p>
          <a:p>
            <a:pPr marL="342900" indent="-342900">
              <a:buFont typeface="+mj-lt"/>
              <a:buAutoNum type="arabicPeriod"/>
            </a:pPr>
            <a:r>
              <a:rPr lang="en-IN" sz="1600" dirty="0">
                <a:latin typeface="Times New Roman" panose="02020603050405020304" pitchFamily="18" charset="0"/>
                <a:cs typeface="Times New Roman" panose="02020603050405020304" pitchFamily="18" charset="0"/>
              </a:rPr>
              <a:t>Navigate the </a:t>
            </a:r>
            <a:r>
              <a:rPr lang="en-IN" sz="1600" dirty="0" err="1">
                <a:latin typeface="Times New Roman" panose="02020603050405020304" pitchFamily="18" charset="0"/>
                <a:cs typeface="Times New Roman" panose="02020603050405020304" pitchFamily="18" charset="0"/>
              </a:rPr>
              <a:t>the</a:t>
            </a:r>
            <a:r>
              <a:rPr lang="en-IN" sz="1600" dirty="0">
                <a:latin typeface="Times New Roman" panose="02020603050405020304" pitchFamily="18" charset="0"/>
                <a:cs typeface="Times New Roman" panose="02020603050405020304" pitchFamily="18" charset="0"/>
              </a:rPr>
              <a:t> URL, click on the book, add the third book into cart. Complete checkout process and validate the same.</a:t>
            </a:r>
          </a:p>
          <a:p>
            <a:endParaRPr lang="en-IN"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pic>
        <p:nvPicPr>
          <p:cNvPr id="142" name="Google Shape;142;p19"/>
          <p:cNvPicPr preferRelativeResize="0"/>
          <p:nvPr/>
        </p:nvPicPr>
        <p:blipFill rotWithShape="1">
          <a:blip r:embed="rId3">
            <a:alphaModFix/>
          </a:blip>
          <a:srcRect/>
          <a:stretch/>
        </p:blipFill>
        <p:spPr>
          <a:xfrm rot="-3545996">
            <a:off x="-2188627" y="3152106"/>
            <a:ext cx="3937757" cy="3731412"/>
          </a:xfrm>
          <a:prstGeom prst="rect">
            <a:avLst/>
          </a:prstGeom>
          <a:noFill/>
          <a:ln>
            <a:noFill/>
          </a:ln>
        </p:spPr>
      </p:pic>
      <p:pic>
        <p:nvPicPr>
          <p:cNvPr id="143" name="Google Shape;143;p19"/>
          <p:cNvPicPr preferRelativeResize="0"/>
          <p:nvPr/>
        </p:nvPicPr>
        <p:blipFill rotWithShape="1">
          <a:blip r:embed="rId3">
            <a:alphaModFix/>
          </a:blip>
          <a:srcRect/>
          <a:stretch/>
        </p:blipFill>
        <p:spPr>
          <a:xfrm rot="8768555">
            <a:off x="-1780412" y="-2768890"/>
            <a:ext cx="3937756" cy="3731410"/>
          </a:xfrm>
          <a:prstGeom prst="rect">
            <a:avLst/>
          </a:prstGeom>
          <a:noFill/>
          <a:ln>
            <a:noFill/>
          </a:ln>
        </p:spPr>
      </p:pic>
      <p:sp>
        <p:nvSpPr>
          <p:cNvPr id="144" name="Google Shape;144;p19"/>
          <p:cNvSpPr txBox="1"/>
          <p:nvPr/>
        </p:nvSpPr>
        <p:spPr>
          <a:xfrm>
            <a:off x="2333163" y="288537"/>
            <a:ext cx="2682600" cy="390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 sz="2000" dirty="0">
                <a:latin typeface="Poppins SemiBold"/>
                <a:ea typeface="Poppins SemiBold"/>
                <a:cs typeface="Poppins SemiBold"/>
                <a:sym typeface="Poppins SemiBold"/>
              </a:rPr>
              <a:t>Test Scenarios</a:t>
            </a:r>
            <a:endParaRPr sz="2000" b="0" i="0" u="none" strike="noStrike" cap="none" dirty="0">
              <a:solidFill>
                <a:srgbClr val="000000"/>
              </a:solidFill>
              <a:latin typeface="Poppins SemiBold"/>
              <a:ea typeface="Poppins SemiBold"/>
              <a:cs typeface="Poppins SemiBold"/>
              <a:sym typeface="Poppins SemiBold"/>
            </a:endParaRPr>
          </a:p>
        </p:txBody>
      </p:sp>
      <p:sp>
        <p:nvSpPr>
          <p:cNvPr id="3" name="TextBox 2">
            <a:extLst>
              <a:ext uri="{FF2B5EF4-FFF2-40B4-BE49-F238E27FC236}">
                <a16:creationId xmlns:a16="http://schemas.microsoft.com/office/drawing/2014/main" id="{BB3D138E-C770-82C7-BBF6-D2DBEC0A3607}"/>
              </a:ext>
            </a:extLst>
          </p:cNvPr>
          <p:cNvSpPr txBox="1"/>
          <p:nvPr/>
        </p:nvSpPr>
        <p:spPr>
          <a:xfrm>
            <a:off x="723330" y="873457"/>
            <a:ext cx="7780589" cy="2062103"/>
          </a:xfrm>
          <a:prstGeom prst="rect">
            <a:avLst/>
          </a:prstGeom>
          <a:noFill/>
        </p:spPr>
        <p:txBody>
          <a:bodyPr wrap="square" rtlCol="0">
            <a:spAutoFit/>
          </a:bodyPr>
          <a:lstStyle/>
          <a:p>
            <a:pPr marL="342900" indent="-342900">
              <a:buAutoNum type="arabicPeriod" startAt="7"/>
            </a:pPr>
            <a:r>
              <a:rPr lang="en-US" sz="1600" dirty="0">
                <a:latin typeface="Times New Roman" panose="02020603050405020304" pitchFamily="18" charset="0"/>
                <a:cs typeface="Times New Roman" panose="02020603050405020304" pitchFamily="18" charset="0"/>
              </a:rPr>
              <a:t>Navigate to the URL, add any 3 products into cart, then delete the any two products from the cart and validate the cart after deleting the product.</a:t>
            </a:r>
          </a:p>
          <a:p>
            <a:pPr marL="342900" indent="-342900">
              <a:buAutoNum type="arabicPeriod" startAt="7"/>
            </a:pPr>
            <a:r>
              <a:rPr lang="en-IN" sz="1600" dirty="0">
                <a:latin typeface="Times New Roman" panose="02020603050405020304" pitchFamily="18" charset="0"/>
                <a:cs typeface="Times New Roman" panose="02020603050405020304" pitchFamily="18" charset="0"/>
              </a:rPr>
              <a:t>Navigate to the URL, click on the “Digital Downloads”, and add all the product into the Wishlist. Then, go to Wishlist and remove the product and validate the Wishlist after deleting the product.</a:t>
            </a:r>
          </a:p>
          <a:p>
            <a:pPr marL="342900" indent="-342900">
              <a:buAutoNum type="arabicPeriod" startAt="7"/>
            </a:pPr>
            <a:r>
              <a:rPr lang="en-IN" sz="1600" dirty="0">
                <a:latin typeface="Times New Roman" panose="02020603050405020304" pitchFamily="18" charset="0"/>
                <a:cs typeface="Times New Roman" panose="02020603050405020304" pitchFamily="18" charset="0"/>
              </a:rPr>
              <a:t>Navigate to the URL, click on “Books”, click on one of the books. Then go back to homepage and check “recently viewed products ” section and validate if the book viewed is under the </a:t>
            </a:r>
            <a:r>
              <a:rPr lang="en-IN" sz="1600" dirty="0" err="1">
                <a:latin typeface="Times New Roman" panose="02020603050405020304" pitchFamily="18" charset="0"/>
                <a:cs typeface="Times New Roman" panose="02020603050405020304" pitchFamily="18" charset="0"/>
              </a:rPr>
              <a:t>the</a:t>
            </a:r>
            <a:r>
              <a:rPr lang="en-IN" sz="1600" dirty="0">
                <a:latin typeface="Times New Roman" panose="02020603050405020304" pitchFamily="18" charset="0"/>
                <a:cs typeface="Times New Roman" panose="02020603050405020304" pitchFamily="18" charset="0"/>
              </a:rPr>
              <a:t> same.</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pic>
        <p:nvPicPr>
          <p:cNvPr id="159" name="Google Shape;159;p20"/>
          <p:cNvPicPr preferRelativeResize="0"/>
          <p:nvPr/>
        </p:nvPicPr>
        <p:blipFill rotWithShape="1">
          <a:blip r:embed="rId3">
            <a:alphaModFix/>
          </a:blip>
          <a:srcRect/>
          <a:stretch/>
        </p:blipFill>
        <p:spPr>
          <a:xfrm rot="-5079262">
            <a:off x="-1787907" y="3877115"/>
            <a:ext cx="3937758" cy="3731412"/>
          </a:xfrm>
          <a:prstGeom prst="rect">
            <a:avLst/>
          </a:prstGeom>
          <a:noFill/>
          <a:ln>
            <a:noFill/>
          </a:ln>
        </p:spPr>
      </p:pic>
      <p:pic>
        <p:nvPicPr>
          <p:cNvPr id="160" name="Google Shape;160;p20"/>
          <p:cNvPicPr preferRelativeResize="0"/>
          <p:nvPr/>
        </p:nvPicPr>
        <p:blipFill rotWithShape="1">
          <a:blip r:embed="rId3">
            <a:alphaModFix/>
          </a:blip>
          <a:srcRect/>
          <a:stretch/>
        </p:blipFill>
        <p:spPr>
          <a:xfrm rot="-5065967">
            <a:off x="-1390148" y="-1956227"/>
            <a:ext cx="3937755" cy="3731409"/>
          </a:xfrm>
          <a:prstGeom prst="rect">
            <a:avLst/>
          </a:prstGeom>
          <a:noFill/>
          <a:ln>
            <a:noFill/>
          </a:ln>
        </p:spPr>
      </p:pic>
      <p:sp>
        <p:nvSpPr>
          <p:cNvPr id="161" name="Google Shape;161;p20"/>
          <p:cNvSpPr txBox="1"/>
          <p:nvPr/>
        </p:nvSpPr>
        <p:spPr>
          <a:xfrm>
            <a:off x="1746310" y="465959"/>
            <a:ext cx="2682600" cy="390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 sz="2000" dirty="0">
                <a:latin typeface="Poppins SemiBold"/>
                <a:ea typeface="Poppins SemiBold"/>
                <a:cs typeface="Poppins SemiBold"/>
                <a:sym typeface="Poppins SemiBold"/>
              </a:rPr>
              <a:t>Technologies Used</a:t>
            </a:r>
          </a:p>
          <a:p>
            <a:pPr marR="0" lvl="0" algn="l" rtl="0">
              <a:lnSpc>
                <a:spcPct val="100000"/>
              </a:lnSpc>
              <a:spcBef>
                <a:spcPts val="0"/>
              </a:spcBef>
              <a:spcAft>
                <a:spcPts val="0"/>
              </a:spcAft>
              <a:buClr>
                <a:srgbClr val="000000"/>
              </a:buClr>
              <a:buSzPts val="2000"/>
            </a:pPr>
            <a:endParaRPr lang="en" sz="2000" dirty="0">
              <a:latin typeface="Poppins SemiBold"/>
              <a:ea typeface="Poppins SemiBold"/>
              <a:cs typeface="Poppins SemiBold"/>
              <a:sym typeface="Poppins SemiBold"/>
            </a:endParaRPr>
          </a:p>
          <a:p>
            <a:pPr marR="0" lvl="0" algn="l" rtl="0">
              <a:lnSpc>
                <a:spcPct val="100000"/>
              </a:lnSpc>
              <a:spcBef>
                <a:spcPts val="0"/>
              </a:spcBef>
              <a:spcAft>
                <a:spcPts val="0"/>
              </a:spcAft>
              <a:buClr>
                <a:srgbClr val="000000"/>
              </a:buClr>
              <a:buSzPts val="2000"/>
            </a:pPr>
            <a:endParaRPr lang="en" sz="2000" dirty="0">
              <a:latin typeface="Times New Roman" panose="02020603050405020304" pitchFamily="18" charset="0"/>
              <a:ea typeface="Poppins SemiBold"/>
              <a:cs typeface="Times New Roman" panose="02020603050405020304" pitchFamily="18" charset="0"/>
              <a:sym typeface="Poppins SemiBold"/>
            </a:endParaRPr>
          </a:p>
          <a:p>
            <a:pPr marL="342900" marR="0" lvl="0" indent="-342900" algn="l" rtl="0">
              <a:lnSpc>
                <a:spcPct val="100000"/>
              </a:lnSpc>
              <a:spcBef>
                <a:spcPts val="0"/>
              </a:spcBef>
              <a:spcAft>
                <a:spcPts val="0"/>
              </a:spcAft>
              <a:buClr>
                <a:srgbClr val="000000"/>
              </a:buClr>
              <a:buSzPts val="2000"/>
              <a:buFont typeface="Arial" panose="020B0604020202020204" pitchFamily="34" charset="0"/>
              <a:buChar char="•"/>
            </a:pPr>
            <a:endParaRPr lang="en" sz="2000" dirty="0">
              <a:latin typeface="Poppins SemiBold"/>
              <a:ea typeface="Poppins SemiBold"/>
              <a:cs typeface="Poppins SemiBold"/>
              <a:sym typeface="Poppins SemiBold"/>
            </a:endParaRPr>
          </a:p>
          <a:p>
            <a:pPr marL="0" marR="0" lvl="0" indent="0" algn="l" rtl="0">
              <a:lnSpc>
                <a:spcPct val="100000"/>
              </a:lnSpc>
              <a:spcBef>
                <a:spcPts val="0"/>
              </a:spcBef>
              <a:spcAft>
                <a:spcPts val="0"/>
              </a:spcAft>
              <a:buClr>
                <a:srgbClr val="000000"/>
              </a:buClr>
              <a:buSzPts val="2000"/>
              <a:buFont typeface="Arial"/>
              <a:buNone/>
            </a:pPr>
            <a:endParaRPr lang="en" sz="2000" dirty="0">
              <a:latin typeface="Poppins SemiBold"/>
              <a:ea typeface="Poppins SemiBold"/>
              <a:cs typeface="Poppins SemiBold"/>
              <a:sym typeface="Poppins SemiBold"/>
            </a:endParaRPr>
          </a:p>
        </p:txBody>
      </p:sp>
      <p:sp>
        <p:nvSpPr>
          <p:cNvPr id="2" name="TextBox 1">
            <a:extLst>
              <a:ext uri="{FF2B5EF4-FFF2-40B4-BE49-F238E27FC236}">
                <a16:creationId xmlns:a16="http://schemas.microsoft.com/office/drawing/2014/main" id="{ABAFD207-BBDE-D380-39BE-10FB957211A5}"/>
              </a:ext>
            </a:extLst>
          </p:cNvPr>
          <p:cNvSpPr txBox="1"/>
          <p:nvPr/>
        </p:nvSpPr>
        <p:spPr>
          <a:xfrm>
            <a:off x="1637731" y="1187355"/>
            <a:ext cx="4360460" cy="3046988"/>
          </a:xfrm>
          <a:prstGeom prst="rect">
            <a:avLst/>
          </a:prstGeom>
          <a:noFill/>
        </p:spPr>
        <p:txBody>
          <a:bodyPr wrap="square" rtlCol="0">
            <a:spAutoFit/>
          </a:bodyPr>
          <a:lstStyle/>
          <a:p>
            <a:pPr marL="285750" indent="-285750">
              <a:buFont typeface="Arial" panose="020B0604020202020204" pitchFamily="34" charset="0"/>
              <a:buChar char="•"/>
            </a:pPr>
            <a:r>
              <a:rPr lang="en-US" sz="1600" b="1" dirty="0">
                <a:latin typeface="Times New Roman" panose="02020603050405020304" pitchFamily="18" charset="0"/>
                <a:cs typeface="Times New Roman" panose="02020603050405020304" pitchFamily="18" charset="0"/>
              </a:rPr>
              <a:t>Maven</a:t>
            </a:r>
          </a:p>
          <a:p>
            <a:pPr marL="285750" indent="-285750">
              <a:buFont typeface="Arial" panose="020B0604020202020204" pitchFamily="34" charset="0"/>
              <a:buChar char="•"/>
            </a:pPr>
            <a:r>
              <a:rPr lang="en-US" sz="1600" b="1" dirty="0">
                <a:latin typeface="Times New Roman" panose="02020603050405020304" pitchFamily="18" charset="0"/>
                <a:cs typeface="Times New Roman" panose="02020603050405020304" pitchFamily="18" charset="0"/>
              </a:rPr>
              <a:t>Selenium WebDriver</a:t>
            </a:r>
          </a:p>
          <a:p>
            <a:pPr marL="285750" indent="-285750">
              <a:buFont typeface="Arial" panose="020B0604020202020204" pitchFamily="34" charset="0"/>
              <a:buChar char="•"/>
            </a:pPr>
            <a:r>
              <a:rPr lang="en-US" sz="1600" b="1" dirty="0">
                <a:latin typeface="Times New Roman" panose="02020603050405020304" pitchFamily="18" charset="0"/>
                <a:cs typeface="Times New Roman" panose="02020603050405020304" pitchFamily="18" charset="0"/>
              </a:rPr>
              <a:t>Page Object Model (POM)</a:t>
            </a:r>
          </a:p>
          <a:p>
            <a:pPr marL="285750" indent="-285750">
              <a:buFont typeface="Arial" panose="020B0604020202020204" pitchFamily="34" charset="0"/>
              <a:buChar char="•"/>
            </a:pPr>
            <a:r>
              <a:rPr lang="en-US" sz="1600" b="1" dirty="0">
                <a:latin typeface="Times New Roman" panose="02020603050405020304" pitchFamily="18" charset="0"/>
                <a:cs typeface="Times New Roman" panose="02020603050405020304" pitchFamily="18" charset="0"/>
              </a:rPr>
              <a:t>TestNG</a:t>
            </a:r>
          </a:p>
          <a:p>
            <a:pPr marL="285750" indent="-285750">
              <a:buFont typeface="Arial" panose="020B0604020202020204" pitchFamily="34" charset="0"/>
              <a:buChar char="•"/>
            </a:pPr>
            <a:r>
              <a:rPr lang="en-US" sz="1600" b="1" dirty="0">
                <a:latin typeface="Times New Roman" panose="02020603050405020304" pitchFamily="18" charset="0"/>
                <a:cs typeface="Times New Roman" panose="02020603050405020304" pitchFamily="18" charset="0"/>
              </a:rPr>
              <a:t>Data Driven Framework </a:t>
            </a:r>
          </a:p>
          <a:p>
            <a:pPr marL="285750" indent="-285750">
              <a:buFont typeface="Arial" panose="020B0604020202020204" pitchFamily="34" charset="0"/>
              <a:buChar char="•"/>
            </a:pPr>
            <a:r>
              <a:rPr lang="en-US" sz="1600" b="1" dirty="0">
                <a:latin typeface="Times New Roman" panose="02020603050405020304" pitchFamily="18" charset="0"/>
                <a:cs typeface="Times New Roman" panose="02020603050405020304" pitchFamily="18" charset="0"/>
              </a:rPr>
              <a:t>Cucumber</a:t>
            </a:r>
          </a:p>
          <a:p>
            <a:pPr marL="285750" indent="-285750">
              <a:buFont typeface="Arial" panose="020B0604020202020204" pitchFamily="34" charset="0"/>
              <a:buChar char="•"/>
            </a:pPr>
            <a:r>
              <a:rPr lang="en-US" sz="1600" b="1" dirty="0">
                <a:latin typeface="Times New Roman" panose="02020603050405020304" pitchFamily="18" charset="0"/>
                <a:cs typeface="Times New Roman" panose="02020603050405020304" pitchFamily="18" charset="0"/>
              </a:rPr>
              <a:t>Extent and Cucumber Reports</a:t>
            </a:r>
          </a:p>
          <a:p>
            <a:pPr marL="285750" indent="-285750">
              <a:buFont typeface="Arial" panose="020B0604020202020204" pitchFamily="34" charset="0"/>
              <a:buChar char="•"/>
            </a:pPr>
            <a:r>
              <a:rPr lang="en-US" sz="1600" b="1" dirty="0">
                <a:latin typeface="Times New Roman" panose="02020603050405020304" pitchFamily="18" charset="0"/>
                <a:cs typeface="Times New Roman" panose="02020603050405020304" pitchFamily="18" charset="0"/>
              </a:rPr>
              <a:t>Listeners</a:t>
            </a:r>
          </a:p>
          <a:p>
            <a:pPr marL="285750" indent="-285750">
              <a:buFont typeface="Arial" panose="020B0604020202020204" pitchFamily="34" charset="0"/>
              <a:buChar char="•"/>
            </a:pPr>
            <a:r>
              <a:rPr lang="en-US" sz="1600" b="1" dirty="0">
                <a:latin typeface="Times New Roman" panose="02020603050405020304" pitchFamily="18" charset="0"/>
                <a:cs typeface="Times New Roman" panose="02020603050405020304" pitchFamily="18" charset="0"/>
              </a:rPr>
              <a:t>Assertions</a:t>
            </a:r>
          </a:p>
          <a:p>
            <a:pPr marL="285750" indent="-285750">
              <a:buFont typeface="Arial" panose="020B0604020202020204" pitchFamily="34" charset="0"/>
              <a:buChar char="•"/>
            </a:pPr>
            <a:r>
              <a:rPr lang="en-US" sz="1600" b="1" dirty="0">
                <a:latin typeface="Times New Roman" panose="02020603050405020304" pitchFamily="18" charset="0"/>
                <a:cs typeface="Times New Roman" panose="02020603050405020304" pitchFamily="18" charset="0"/>
              </a:rPr>
              <a:t>Logs</a:t>
            </a:r>
          </a:p>
          <a:p>
            <a:pPr marL="285750" indent="-285750">
              <a:buFont typeface="Arial" panose="020B0604020202020204" pitchFamily="34" charset="0"/>
              <a:buChar char="•"/>
            </a:pPr>
            <a:r>
              <a:rPr lang="en-US" sz="1600" b="1" dirty="0">
                <a:latin typeface="Times New Roman" panose="02020603050405020304" pitchFamily="18" charset="0"/>
                <a:cs typeface="Times New Roman" panose="02020603050405020304" pitchFamily="18" charset="0"/>
              </a:rPr>
              <a:t>Jira</a:t>
            </a:r>
          </a:p>
          <a:p>
            <a:endParaRPr lang="en-IN" sz="1600" b="1"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C9F6C256-F896-8FEF-6474-0A952428B9CB}"/>
              </a:ext>
            </a:extLst>
          </p:cNvPr>
          <p:cNvPicPr>
            <a:picLocks noChangeAspect="1"/>
          </p:cNvPicPr>
          <p:nvPr/>
        </p:nvPicPr>
        <p:blipFill>
          <a:blip r:embed="rId4"/>
          <a:stretch>
            <a:fillRect/>
          </a:stretch>
        </p:blipFill>
        <p:spPr>
          <a:xfrm>
            <a:off x="7592953" y="2414936"/>
            <a:ext cx="516178" cy="944176"/>
          </a:xfrm>
          <a:prstGeom prst="rect">
            <a:avLst/>
          </a:prstGeom>
        </p:spPr>
      </p:pic>
      <p:pic>
        <p:nvPicPr>
          <p:cNvPr id="6" name="Picture 5">
            <a:extLst>
              <a:ext uri="{FF2B5EF4-FFF2-40B4-BE49-F238E27FC236}">
                <a16:creationId xmlns:a16="http://schemas.microsoft.com/office/drawing/2014/main" id="{1B6F2105-A4D5-FF93-D6DC-A9076DC8F8D0}"/>
              </a:ext>
            </a:extLst>
          </p:cNvPr>
          <p:cNvPicPr>
            <a:picLocks noChangeAspect="1"/>
          </p:cNvPicPr>
          <p:nvPr/>
        </p:nvPicPr>
        <p:blipFill>
          <a:blip r:embed="rId5"/>
          <a:stretch>
            <a:fillRect/>
          </a:stretch>
        </p:blipFill>
        <p:spPr>
          <a:xfrm>
            <a:off x="7592953" y="3511513"/>
            <a:ext cx="767805" cy="194351"/>
          </a:xfrm>
          <a:prstGeom prst="rect">
            <a:avLst/>
          </a:prstGeom>
        </p:spPr>
      </p:pic>
      <p:pic>
        <p:nvPicPr>
          <p:cNvPr id="8" name="Picture 7">
            <a:extLst>
              <a:ext uri="{FF2B5EF4-FFF2-40B4-BE49-F238E27FC236}">
                <a16:creationId xmlns:a16="http://schemas.microsoft.com/office/drawing/2014/main" id="{BA9FE242-7BAD-45F4-5281-F14D2479B7C5}"/>
              </a:ext>
            </a:extLst>
          </p:cNvPr>
          <p:cNvPicPr>
            <a:picLocks noChangeAspect="1"/>
          </p:cNvPicPr>
          <p:nvPr/>
        </p:nvPicPr>
        <p:blipFill>
          <a:blip r:embed="rId6"/>
          <a:stretch>
            <a:fillRect/>
          </a:stretch>
        </p:blipFill>
        <p:spPr>
          <a:xfrm>
            <a:off x="6686815" y="3823370"/>
            <a:ext cx="681285" cy="681285"/>
          </a:xfrm>
          <a:prstGeom prst="rect">
            <a:avLst/>
          </a:prstGeom>
        </p:spPr>
      </p:pic>
      <p:pic>
        <p:nvPicPr>
          <p:cNvPr id="10" name="Picture 9">
            <a:extLst>
              <a:ext uri="{FF2B5EF4-FFF2-40B4-BE49-F238E27FC236}">
                <a16:creationId xmlns:a16="http://schemas.microsoft.com/office/drawing/2014/main" id="{B0ACB0BA-917E-26AD-4F85-0216867C466E}"/>
              </a:ext>
            </a:extLst>
          </p:cNvPr>
          <p:cNvPicPr>
            <a:picLocks noChangeAspect="1"/>
          </p:cNvPicPr>
          <p:nvPr/>
        </p:nvPicPr>
        <p:blipFill>
          <a:blip r:embed="rId7"/>
          <a:stretch>
            <a:fillRect/>
          </a:stretch>
        </p:blipFill>
        <p:spPr>
          <a:xfrm>
            <a:off x="6768899" y="3047255"/>
            <a:ext cx="599201" cy="623714"/>
          </a:xfrm>
          <a:prstGeom prst="rect">
            <a:avLst/>
          </a:prstGeom>
        </p:spPr>
      </p:pic>
      <p:pic>
        <p:nvPicPr>
          <p:cNvPr id="14" name="Picture 13">
            <a:extLst>
              <a:ext uri="{FF2B5EF4-FFF2-40B4-BE49-F238E27FC236}">
                <a16:creationId xmlns:a16="http://schemas.microsoft.com/office/drawing/2014/main" id="{8ED3006A-73D5-63FB-E59A-E28415954D70}"/>
              </a:ext>
            </a:extLst>
          </p:cNvPr>
          <p:cNvPicPr>
            <a:picLocks noChangeAspect="1"/>
          </p:cNvPicPr>
          <p:nvPr/>
        </p:nvPicPr>
        <p:blipFill>
          <a:blip r:embed="rId8"/>
          <a:stretch>
            <a:fillRect/>
          </a:stretch>
        </p:blipFill>
        <p:spPr>
          <a:xfrm>
            <a:off x="7423262" y="3767711"/>
            <a:ext cx="1107185" cy="623714"/>
          </a:xfrm>
          <a:prstGeom prst="rect">
            <a:avLst/>
          </a:prstGeom>
        </p:spPr>
      </p:pic>
      <p:pic>
        <p:nvPicPr>
          <p:cNvPr id="5" name="Picture 4">
            <a:extLst>
              <a:ext uri="{FF2B5EF4-FFF2-40B4-BE49-F238E27FC236}">
                <a16:creationId xmlns:a16="http://schemas.microsoft.com/office/drawing/2014/main" id="{DF0ACD4C-F825-D96D-DBD3-A88EE1CC8F81}"/>
              </a:ext>
            </a:extLst>
          </p:cNvPr>
          <p:cNvPicPr>
            <a:picLocks noChangeAspect="1"/>
          </p:cNvPicPr>
          <p:nvPr/>
        </p:nvPicPr>
        <p:blipFill>
          <a:blip r:embed="rId9"/>
          <a:stretch>
            <a:fillRect/>
          </a:stretch>
        </p:blipFill>
        <p:spPr>
          <a:xfrm rot="3481767">
            <a:off x="8207668" y="3298134"/>
            <a:ext cx="755881" cy="296424"/>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pic>
        <p:nvPicPr>
          <p:cNvPr id="173" name="Google Shape;173;p21"/>
          <p:cNvPicPr preferRelativeResize="0"/>
          <p:nvPr/>
        </p:nvPicPr>
        <p:blipFill rotWithShape="1">
          <a:blip r:embed="rId3">
            <a:alphaModFix/>
          </a:blip>
          <a:srcRect/>
          <a:stretch/>
        </p:blipFill>
        <p:spPr>
          <a:xfrm rot="9656979">
            <a:off x="-1780412" y="4082835"/>
            <a:ext cx="3937757" cy="3731412"/>
          </a:xfrm>
          <a:prstGeom prst="rect">
            <a:avLst/>
          </a:prstGeom>
          <a:noFill/>
          <a:ln>
            <a:noFill/>
          </a:ln>
        </p:spPr>
      </p:pic>
      <p:pic>
        <p:nvPicPr>
          <p:cNvPr id="174" name="Google Shape;174;p21"/>
          <p:cNvPicPr preferRelativeResize="0"/>
          <p:nvPr/>
        </p:nvPicPr>
        <p:blipFill rotWithShape="1">
          <a:blip r:embed="rId3">
            <a:alphaModFix/>
          </a:blip>
          <a:srcRect/>
          <a:stretch/>
        </p:blipFill>
        <p:spPr>
          <a:xfrm rot="-4358493">
            <a:off x="-1780411" y="-2768890"/>
            <a:ext cx="3937757" cy="3731412"/>
          </a:xfrm>
          <a:prstGeom prst="rect">
            <a:avLst/>
          </a:prstGeom>
          <a:noFill/>
          <a:ln>
            <a:noFill/>
          </a:ln>
        </p:spPr>
      </p:pic>
      <p:sp>
        <p:nvSpPr>
          <p:cNvPr id="175" name="Google Shape;175;p21"/>
          <p:cNvSpPr txBox="1"/>
          <p:nvPr/>
        </p:nvSpPr>
        <p:spPr>
          <a:xfrm>
            <a:off x="3051534" y="131264"/>
            <a:ext cx="2682600" cy="753156"/>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000"/>
              <a:buFont typeface="Arial"/>
              <a:buNone/>
            </a:pPr>
            <a:r>
              <a:rPr lang="en" sz="3600" b="1" dirty="0">
                <a:latin typeface="Times New Roman" panose="02020603050405020304" pitchFamily="18" charset="0"/>
                <a:ea typeface="Poppins SemiBold"/>
                <a:cs typeface="Times New Roman" panose="02020603050405020304" pitchFamily="18" charset="0"/>
                <a:sym typeface="Poppins SemiBold"/>
              </a:rPr>
              <a:t>Maven</a:t>
            </a:r>
            <a:endParaRPr sz="3600" b="1" i="0" u="none" strike="noStrike" cap="none" dirty="0">
              <a:solidFill>
                <a:srgbClr val="000000"/>
              </a:solidFill>
              <a:latin typeface="Times New Roman" panose="02020603050405020304" pitchFamily="18" charset="0"/>
              <a:ea typeface="Poppins SemiBold"/>
              <a:cs typeface="Times New Roman" panose="02020603050405020304" pitchFamily="18" charset="0"/>
              <a:sym typeface="Poppins SemiBold"/>
            </a:endParaRPr>
          </a:p>
        </p:txBody>
      </p:sp>
      <p:sp>
        <p:nvSpPr>
          <p:cNvPr id="2" name="TextBox 1">
            <a:extLst>
              <a:ext uri="{FF2B5EF4-FFF2-40B4-BE49-F238E27FC236}">
                <a16:creationId xmlns:a16="http://schemas.microsoft.com/office/drawing/2014/main" id="{67D93F18-D953-A4C0-E4DB-7356E0F2547C}"/>
              </a:ext>
            </a:extLst>
          </p:cNvPr>
          <p:cNvSpPr txBox="1"/>
          <p:nvPr/>
        </p:nvSpPr>
        <p:spPr>
          <a:xfrm>
            <a:off x="524655" y="967856"/>
            <a:ext cx="8459325" cy="2862322"/>
          </a:xfrm>
          <a:prstGeom prst="rect">
            <a:avLst/>
          </a:prstGeom>
          <a:noFill/>
        </p:spPr>
        <p:txBody>
          <a:bodyPr wrap="square" rtlCol="0">
            <a:spAutoFit/>
          </a:bodyPr>
          <a:lstStyle/>
          <a:p>
            <a:pPr marL="285750" indent="-285750">
              <a:buFont typeface="Arial" panose="020B0604020202020204" pitchFamily="34" charset="0"/>
              <a:buChar char="•"/>
            </a:pPr>
            <a:r>
              <a:rPr lang="en-US" sz="1800" b="0" i="0" dirty="0">
                <a:solidFill>
                  <a:schemeClr val="tx1"/>
                </a:solidFill>
                <a:effectLst/>
                <a:latin typeface="Times New Roman" panose="02020603050405020304" pitchFamily="18" charset="0"/>
                <a:cs typeface="Times New Roman" panose="02020603050405020304" pitchFamily="18" charset="0"/>
              </a:rPr>
              <a:t>Maven is a build automation tool from Apache Software Foundation and is commonly used to handle java projects.</a:t>
            </a:r>
            <a:endParaRPr lang="en-US" sz="1800" dirty="0">
              <a:solidFill>
                <a:schemeClr val="tx1"/>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800" b="0" i="0" dirty="0">
                <a:solidFill>
                  <a:schemeClr val="tx1"/>
                </a:solidFill>
                <a:effectLst/>
                <a:latin typeface="Times New Roman" panose="02020603050405020304" pitchFamily="18" charset="0"/>
                <a:cs typeface="Times New Roman" panose="02020603050405020304" pitchFamily="18" charset="0"/>
              </a:rPr>
              <a:t>Initially, it was developed to simplify the build process of the Jakarta turbine project. Nowadays, it is widely used to manage project dependencies and the whole lifecycle of any project.</a:t>
            </a:r>
          </a:p>
          <a:p>
            <a:pPr marL="285750" indent="-285750">
              <a:buFont typeface="Arial" panose="020B0604020202020204" pitchFamily="34" charset="0"/>
              <a:buChar char="•"/>
            </a:pPr>
            <a:r>
              <a:rPr lang="en-US" sz="1800" b="0" i="0" dirty="0">
                <a:solidFill>
                  <a:schemeClr val="tx1"/>
                </a:solidFill>
                <a:effectLst/>
                <a:latin typeface="Times New Roman" panose="02020603050405020304" pitchFamily="18" charset="0"/>
                <a:cs typeface="Times New Roman" panose="02020603050405020304" pitchFamily="18" charset="0"/>
              </a:rPr>
              <a:t>Maven uses the concepts of the project object model (POM) and enables the user to cut down several steps followed in the build process. </a:t>
            </a:r>
          </a:p>
          <a:p>
            <a:pPr marL="285750" indent="-285750">
              <a:buFont typeface="Arial" panose="020B0604020202020204" pitchFamily="34" charset="0"/>
              <a:buChar char="•"/>
            </a:pPr>
            <a:r>
              <a:rPr lang="en-US" sz="1800" b="0" i="0" dirty="0">
                <a:solidFill>
                  <a:schemeClr val="tx1"/>
                </a:solidFill>
                <a:effectLst/>
                <a:latin typeface="Times New Roman" panose="02020603050405020304" pitchFamily="18" charset="0"/>
                <a:cs typeface="Times New Roman" panose="02020603050405020304" pitchFamily="18" charset="0"/>
              </a:rPr>
              <a:t>Maven can easily handle the entire lifecycle of a project which can include code generation, compilation, testing, validation, packaging, and much more.</a:t>
            </a:r>
          </a:p>
          <a:p>
            <a:pPr marL="285750" indent="-285750">
              <a:buFont typeface="Arial" panose="020B0604020202020204" pitchFamily="34" charset="0"/>
              <a:buChar char="•"/>
            </a:pPr>
            <a:endParaRPr lang="en-US" sz="1800" b="0" i="0" dirty="0">
              <a:solidFill>
                <a:schemeClr val="tx1"/>
              </a:solidFill>
              <a:effectLst/>
              <a:latin typeface="Times New Roman" panose="02020603050405020304" pitchFamily="18" charset="0"/>
              <a:cs typeface="Times New Roman" panose="02020603050405020304" pitchFamily="18"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pic>
        <p:nvPicPr>
          <p:cNvPr id="201" name="Google Shape;201;p23"/>
          <p:cNvPicPr preferRelativeResize="0"/>
          <p:nvPr/>
        </p:nvPicPr>
        <p:blipFill rotWithShape="1">
          <a:blip r:embed="rId3">
            <a:alphaModFix/>
          </a:blip>
          <a:srcRect/>
          <a:stretch/>
        </p:blipFill>
        <p:spPr>
          <a:xfrm rot="-2346869">
            <a:off x="-1780412" y="4082835"/>
            <a:ext cx="3937758" cy="3731412"/>
          </a:xfrm>
          <a:prstGeom prst="rect">
            <a:avLst/>
          </a:prstGeom>
          <a:noFill/>
          <a:ln>
            <a:noFill/>
          </a:ln>
        </p:spPr>
      </p:pic>
      <p:pic>
        <p:nvPicPr>
          <p:cNvPr id="202" name="Google Shape;202;p23"/>
          <p:cNvPicPr preferRelativeResize="0"/>
          <p:nvPr/>
        </p:nvPicPr>
        <p:blipFill rotWithShape="1">
          <a:blip r:embed="rId3">
            <a:alphaModFix/>
          </a:blip>
          <a:srcRect/>
          <a:stretch/>
        </p:blipFill>
        <p:spPr>
          <a:xfrm rot="3449018">
            <a:off x="-1780412" y="-2768889"/>
            <a:ext cx="3937757" cy="3731412"/>
          </a:xfrm>
          <a:prstGeom prst="rect">
            <a:avLst/>
          </a:prstGeom>
          <a:noFill/>
          <a:ln>
            <a:noFill/>
          </a:ln>
        </p:spPr>
      </p:pic>
      <p:sp>
        <p:nvSpPr>
          <p:cNvPr id="2" name="TextBox 1">
            <a:extLst>
              <a:ext uri="{FF2B5EF4-FFF2-40B4-BE49-F238E27FC236}">
                <a16:creationId xmlns:a16="http://schemas.microsoft.com/office/drawing/2014/main" id="{259248AE-D7E2-E093-C5C5-59BD2E5745B2}"/>
              </a:ext>
            </a:extLst>
          </p:cNvPr>
          <p:cNvSpPr txBox="1"/>
          <p:nvPr/>
        </p:nvSpPr>
        <p:spPr>
          <a:xfrm>
            <a:off x="3474721" y="157251"/>
            <a:ext cx="3411109" cy="523220"/>
          </a:xfrm>
          <a:prstGeom prst="rect">
            <a:avLst/>
          </a:prstGeom>
          <a:noFill/>
        </p:spPr>
        <p:txBody>
          <a:bodyPr wrap="square" rtlCol="0">
            <a:spAutoFit/>
          </a:bodyPr>
          <a:lstStyle/>
          <a:p>
            <a:r>
              <a:rPr lang="en-US" sz="2800" b="1" dirty="0">
                <a:latin typeface="Times New Roman" panose="02020603050405020304" pitchFamily="18" charset="0"/>
                <a:cs typeface="Times New Roman" panose="02020603050405020304" pitchFamily="18" charset="0"/>
              </a:rPr>
              <a:t>Maven(Contd..)</a:t>
            </a:r>
            <a:endParaRPr lang="en-IN" sz="2800" b="1"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DA0915DE-4C87-6090-C7A0-07EAD5169375}"/>
              </a:ext>
            </a:extLst>
          </p:cNvPr>
          <p:cNvSpPr txBox="1"/>
          <p:nvPr/>
        </p:nvSpPr>
        <p:spPr>
          <a:xfrm>
            <a:off x="461175" y="878979"/>
            <a:ext cx="8587409" cy="3662541"/>
          </a:xfrm>
          <a:prstGeom prst="rect">
            <a:avLst/>
          </a:prstGeom>
          <a:noFill/>
        </p:spPr>
        <p:txBody>
          <a:bodyPr wrap="square" rtlCol="0">
            <a:spAutoFit/>
          </a:bodyPr>
          <a:lstStyle/>
          <a:p>
            <a:pPr algn="l"/>
            <a:r>
              <a:rPr lang="en-US" sz="2000" b="1" i="0" u="sng" dirty="0">
                <a:solidFill>
                  <a:schemeClr val="tx1"/>
                </a:solidFill>
                <a:effectLst/>
                <a:latin typeface="Times New Roman" panose="02020603050405020304" pitchFamily="18" charset="0"/>
                <a:cs typeface="Times New Roman" panose="02020603050405020304" pitchFamily="18" charset="0"/>
              </a:rPr>
              <a:t>Maven Lifecycle:</a:t>
            </a:r>
            <a:endParaRPr lang="en-US" sz="2000" b="0" i="0" u="sng" dirty="0">
              <a:solidFill>
                <a:schemeClr val="tx1"/>
              </a:solidFill>
              <a:effectLst/>
              <a:latin typeface="Times New Roman" panose="02020603050405020304" pitchFamily="18" charset="0"/>
              <a:cs typeface="Times New Roman" panose="02020603050405020304" pitchFamily="18" charset="0"/>
            </a:endParaRPr>
          </a:p>
          <a:p>
            <a:pPr algn="l"/>
            <a:r>
              <a:rPr lang="en-US" sz="1800" i="0" dirty="0">
                <a:solidFill>
                  <a:schemeClr val="tx1"/>
                </a:solidFill>
                <a:effectLst/>
                <a:latin typeface="Times New Roman" panose="02020603050405020304" pitchFamily="18" charset="0"/>
                <a:cs typeface="Times New Roman" panose="02020603050405020304" pitchFamily="18" charset="0"/>
              </a:rPr>
              <a:t>The build lifecycle is made up of different phases. The default lifecycle consists of the following phases:</a:t>
            </a:r>
          </a:p>
          <a:p>
            <a:pPr algn="l"/>
            <a:endParaRPr lang="en-US" sz="1800" i="0" dirty="0">
              <a:solidFill>
                <a:schemeClr val="tx1"/>
              </a:solidFill>
              <a:effectLst/>
              <a:latin typeface="Times New Roman" panose="02020603050405020304" pitchFamily="18" charset="0"/>
              <a:cs typeface="Times New Roman" panose="02020603050405020304" pitchFamily="18" charset="0"/>
            </a:endParaRPr>
          </a:p>
          <a:p>
            <a:pPr marL="285750" indent="-285750" algn="l">
              <a:buFont typeface="Arial" panose="020B0604020202020204" pitchFamily="34" charset="0"/>
              <a:buChar char="•"/>
            </a:pPr>
            <a:r>
              <a:rPr lang="en-US" sz="1800" b="1" i="0" dirty="0">
                <a:solidFill>
                  <a:schemeClr val="tx1"/>
                </a:solidFill>
                <a:effectLst/>
                <a:latin typeface="Times New Roman" panose="02020603050405020304" pitchFamily="18" charset="0"/>
                <a:cs typeface="Times New Roman" panose="02020603050405020304" pitchFamily="18" charset="0"/>
              </a:rPr>
              <a:t>Validate</a:t>
            </a:r>
            <a:r>
              <a:rPr lang="en-US" sz="1800" b="0" i="0" dirty="0">
                <a:solidFill>
                  <a:schemeClr val="tx1"/>
                </a:solidFill>
                <a:effectLst/>
                <a:latin typeface="Times New Roman" panose="02020603050405020304" pitchFamily="18" charset="0"/>
                <a:cs typeface="Times New Roman" panose="02020603050405020304" pitchFamily="18" charset="0"/>
              </a:rPr>
              <a:t>: It authorizes your project’s correctness and ensures necessary data are available.</a:t>
            </a:r>
          </a:p>
          <a:p>
            <a:pPr marL="285750" indent="-285750" algn="l">
              <a:buFont typeface="Arial" panose="020B0604020202020204" pitchFamily="34" charset="0"/>
              <a:buChar char="•"/>
            </a:pPr>
            <a:r>
              <a:rPr lang="en-US" sz="1800" b="1" i="0" dirty="0">
                <a:solidFill>
                  <a:schemeClr val="tx1"/>
                </a:solidFill>
                <a:effectLst/>
                <a:latin typeface="Times New Roman" panose="02020603050405020304" pitchFamily="18" charset="0"/>
                <a:cs typeface="Times New Roman" panose="02020603050405020304" pitchFamily="18" charset="0"/>
              </a:rPr>
              <a:t>Compile</a:t>
            </a:r>
            <a:r>
              <a:rPr lang="en-US" sz="1800" b="0" i="0" dirty="0">
                <a:solidFill>
                  <a:schemeClr val="tx1"/>
                </a:solidFill>
                <a:effectLst/>
                <a:latin typeface="Times New Roman" panose="02020603050405020304" pitchFamily="18" charset="0"/>
                <a:cs typeface="Times New Roman" panose="02020603050405020304" pitchFamily="18" charset="0"/>
              </a:rPr>
              <a:t>: It compiles the source code of your project.</a:t>
            </a:r>
          </a:p>
          <a:p>
            <a:pPr marL="285750" indent="-285750" algn="l">
              <a:buFont typeface="Arial" panose="020B0604020202020204" pitchFamily="34" charset="0"/>
              <a:buChar char="•"/>
            </a:pPr>
            <a:r>
              <a:rPr lang="en-US" sz="1800" b="1" i="0" dirty="0">
                <a:solidFill>
                  <a:schemeClr val="tx1"/>
                </a:solidFill>
                <a:effectLst/>
                <a:latin typeface="Times New Roman" panose="02020603050405020304" pitchFamily="18" charset="0"/>
                <a:cs typeface="Times New Roman" panose="02020603050405020304" pitchFamily="18" charset="0"/>
              </a:rPr>
              <a:t>Test</a:t>
            </a:r>
            <a:r>
              <a:rPr lang="en-US" sz="1800" b="0" i="0" dirty="0">
                <a:solidFill>
                  <a:schemeClr val="tx1"/>
                </a:solidFill>
                <a:effectLst/>
                <a:latin typeface="Times New Roman" panose="02020603050405020304" pitchFamily="18" charset="0"/>
                <a:cs typeface="Times New Roman" panose="02020603050405020304" pitchFamily="18" charset="0"/>
              </a:rPr>
              <a:t>: It tests your compiled source codes with the unit testing frameworks.</a:t>
            </a:r>
          </a:p>
          <a:p>
            <a:pPr marL="285750" indent="-285750" algn="l">
              <a:buFont typeface="Arial" panose="020B0604020202020204" pitchFamily="34" charset="0"/>
              <a:buChar char="•"/>
            </a:pPr>
            <a:r>
              <a:rPr lang="en-US" sz="1800" b="1" i="0" dirty="0">
                <a:solidFill>
                  <a:schemeClr val="tx1"/>
                </a:solidFill>
                <a:effectLst/>
                <a:latin typeface="Times New Roman" panose="02020603050405020304" pitchFamily="18" charset="0"/>
                <a:cs typeface="Times New Roman" panose="02020603050405020304" pitchFamily="18" charset="0"/>
              </a:rPr>
              <a:t>Package</a:t>
            </a:r>
            <a:r>
              <a:rPr lang="en-US" sz="1800" b="0" i="0" dirty="0">
                <a:solidFill>
                  <a:schemeClr val="tx1"/>
                </a:solidFill>
                <a:effectLst/>
                <a:latin typeface="Times New Roman" panose="02020603050405020304" pitchFamily="18" charset="0"/>
                <a:cs typeface="Times New Roman" panose="02020603050405020304" pitchFamily="18" charset="0"/>
              </a:rPr>
              <a:t>: In this phase, your source code will be packaged as a deliverable.</a:t>
            </a:r>
          </a:p>
          <a:p>
            <a:pPr marL="285750" indent="-285750" algn="l">
              <a:buFont typeface="Arial" panose="020B0604020202020204" pitchFamily="34" charset="0"/>
              <a:buChar char="•"/>
            </a:pPr>
            <a:r>
              <a:rPr lang="en-US" sz="1800" b="1" i="0" dirty="0">
                <a:solidFill>
                  <a:schemeClr val="tx1"/>
                </a:solidFill>
                <a:effectLst/>
                <a:latin typeface="Times New Roman" panose="02020603050405020304" pitchFamily="18" charset="0"/>
                <a:cs typeface="Times New Roman" panose="02020603050405020304" pitchFamily="18" charset="0"/>
              </a:rPr>
              <a:t>Verify</a:t>
            </a:r>
            <a:r>
              <a:rPr lang="en-US" sz="1800" b="0" i="0" dirty="0">
                <a:solidFill>
                  <a:schemeClr val="tx1"/>
                </a:solidFill>
                <a:effectLst/>
                <a:latin typeface="Times New Roman" panose="02020603050405020304" pitchFamily="18" charset="0"/>
                <a:cs typeface="Times New Roman" panose="02020603050405020304" pitchFamily="18" charset="0"/>
              </a:rPr>
              <a:t>: It ensures your code’s quality with an integration test.</a:t>
            </a:r>
          </a:p>
          <a:p>
            <a:pPr marL="285750" indent="-285750" algn="l">
              <a:buFont typeface="Arial" panose="020B0604020202020204" pitchFamily="34" charset="0"/>
              <a:buChar char="•"/>
            </a:pPr>
            <a:r>
              <a:rPr lang="en-US" sz="1800" b="1" i="0" dirty="0">
                <a:solidFill>
                  <a:schemeClr val="tx1"/>
                </a:solidFill>
                <a:effectLst/>
                <a:latin typeface="Times New Roman" panose="02020603050405020304" pitchFamily="18" charset="0"/>
                <a:cs typeface="Times New Roman" panose="02020603050405020304" pitchFamily="18" charset="0"/>
              </a:rPr>
              <a:t>Install</a:t>
            </a:r>
            <a:r>
              <a:rPr lang="en-US" sz="1800" b="0" i="0" dirty="0">
                <a:solidFill>
                  <a:schemeClr val="tx1"/>
                </a:solidFill>
                <a:effectLst/>
                <a:latin typeface="Times New Roman" panose="02020603050405020304" pitchFamily="18" charset="0"/>
                <a:cs typeface="Times New Roman" panose="02020603050405020304" pitchFamily="18" charset="0"/>
              </a:rPr>
              <a:t>: Your code will be installed in the local repository.</a:t>
            </a:r>
          </a:p>
          <a:p>
            <a:pPr marL="285750" indent="-285750" algn="l">
              <a:buFont typeface="Arial" panose="020B0604020202020204" pitchFamily="34" charset="0"/>
              <a:buChar char="•"/>
            </a:pPr>
            <a:r>
              <a:rPr lang="en-US" sz="1800" b="1" i="0" dirty="0">
                <a:solidFill>
                  <a:schemeClr val="tx1"/>
                </a:solidFill>
                <a:effectLst/>
                <a:latin typeface="Times New Roman" panose="02020603050405020304" pitchFamily="18" charset="0"/>
                <a:cs typeface="Times New Roman" panose="02020603050405020304" pitchFamily="18" charset="0"/>
              </a:rPr>
              <a:t>Deploy</a:t>
            </a:r>
            <a:r>
              <a:rPr lang="en-US" sz="1800" b="0" i="0" dirty="0">
                <a:solidFill>
                  <a:schemeClr val="tx1"/>
                </a:solidFill>
                <a:effectLst/>
                <a:latin typeface="Times New Roman" panose="02020603050405020304" pitchFamily="18" charset="0"/>
                <a:cs typeface="Times New Roman" panose="02020603050405020304" pitchFamily="18" charset="0"/>
              </a:rPr>
              <a:t>: Finally, the code is ready to share with the other developers.</a:t>
            </a:r>
          </a:p>
          <a:p>
            <a:endParaRPr lang="en-IN" dirty="0"/>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2014</TotalTime>
  <Words>2945</Words>
  <Application>Microsoft Office PowerPoint</Application>
  <PresentationFormat>On-screen Show (16:9)</PresentationFormat>
  <Paragraphs>314</Paragraphs>
  <Slides>38</Slides>
  <Notes>38</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38</vt:i4>
      </vt:variant>
    </vt:vector>
  </HeadingPairs>
  <TitlesOfParts>
    <vt:vector size="47" baseType="lpstr">
      <vt:lpstr>Poppins SemiBold</vt:lpstr>
      <vt:lpstr>Poppins</vt:lpstr>
      <vt:lpstr>Times New Roman</vt:lpstr>
      <vt:lpstr>inherit</vt:lpstr>
      <vt:lpstr>Arial</vt:lpstr>
      <vt:lpstr>Wingdings</vt:lpstr>
      <vt:lpstr>Verdana</vt:lpstr>
      <vt:lpstr>Calibri</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Take a look at the flow diagram below. This replicates a typical data-driven testing framework.</vt:lpstr>
      <vt:lpstr>   Advantages of using Data Driven testing Approach:</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ARPITA JOSHI</dc:creator>
  <cp:lastModifiedBy>HP</cp:lastModifiedBy>
  <cp:revision>68</cp:revision>
  <dcterms:modified xsi:type="dcterms:W3CDTF">2023-12-15T05:28:57Z</dcterms:modified>
</cp:coreProperties>
</file>